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721" r:id="rId5"/>
    <p:sldMasterId id="2147483735" r:id="rId6"/>
    <p:sldMasterId id="2147483748" r:id="rId7"/>
    <p:sldMasterId id="2147483772" r:id="rId8"/>
    <p:sldMasterId id="2147483784" r:id="rId9"/>
  </p:sldMasterIdLst>
  <p:notesMasterIdLst>
    <p:notesMasterId r:id="rId26"/>
  </p:notesMasterIdLst>
  <p:sldIdLst>
    <p:sldId id="283" r:id="rId10"/>
    <p:sldId id="506" r:id="rId11"/>
    <p:sldId id="509" r:id="rId12"/>
    <p:sldId id="302" r:id="rId13"/>
    <p:sldId id="519" r:id="rId14"/>
    <p:sldId id="505" r:id="rId15"/>
    <p:sldId id="516" r:id="rId16"/>
    <p:sldId id="513" r:id="rId17"/>
    <p:sldId id="514" r:id="rId18"/>
    <p:sldId id="515" r:id="rId19"/>
    <p:sldId id="503" r:id="rId20"/>
    <p:sldId id="518" r:id="rId21"/>
    <p:sldId id="520" r:id="rId22"/>
    <p:sldId id="501" r:id="rId23"/>
    <p:sldId id="338" r:id="rId24"/>
    <p:sldId id="294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A6"/>
    <a:srgbClr val="39A7D7"/>
    <a:srgbClr val="1791B7"/>
    <a:srgbClr val="5BCBEC"/>
    <a:srgbClr val="58585A"/>
    <a:srgbClr val="004581"/>
    <a:srgbClr val="B7CFDD"/>
    <a:srgbClr val="D8EBF6"/>
    <a:srgbClr val="B6D0DD"/>
    <a:srgbClr val="D7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4188C4-AD7D-FB56-7E6F-7BC796F50242}" v="271" dt="2025-08-11T06:51:32.778"/>
    <p1510:client id="{FFA7768B-DA12-FD58-A822-F758D1F5195F}" v="246" dt="2025-08-12T07:37:58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C7A0D-6003-E145-9381-BA780FCBB77B}" type="datetimeFigureOut">
              <a:rPr lang="fi-FI" smtClean="0"/>
              <a:t>21.8.2025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4B831-DB3A-C444-A46A-82F5B0D537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79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/>
              <a:t>HUOMIO! </a:t>
            </a:r>
            <a:r>
              <a:rPr lang="fi-FI"/>
              <a:t>Yli</a:t>
            </a:r>
            <a:r>
              <a:rPr lang="fi-FI" baseline="0"/>
              <a:t> 26Mb kokoisia ppt-esityksiä ei voi lähettää sähköpostilla. Tiedoston voi pienentää tekemällä siitä pdf-tiedoston.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aseline="0"/>
              <a:t>Voit myös toimittaa tiedoston esimerkiksi tallentamalla sen pilvipalveluun (esim. Google </a:t>
            </a:r>
            <a:r>
              <a:rPr lang="fi-FI" baseline="0" err="1"/>
              <a:t>Drive</a:t>
            </a:r>
            <a:r>
              <a:rPr lang="fi-FI" baseline="0"/>
              <a:t> tai Dropbox) ja jakamalla linkin. Voit myös käyttää maksutonta </a:t>
            </a:r>
            <a:r>
              <a:rPr lang="fi-FI" baseline="0" err="1"/>
              <a:t>Wetransfer</a:t>
            </a:r>
            <a:r>
              <a:rPr lang="fi-FI" baseline="0"/>
              <a:t>-työkalua, joka löytyy osoitteesta wetransfer.com (lisää tiedosto sekä saajan että lähettäjän sähköpostiosoitteet ja mahdollinen viesti -&gt; klikkaa ”</a:t>
            </a:r>
            <a:r>
              <a:rPr lang="fi-FI" baseline="0" err="1"/>
              <a:t>Transfer</a:t>
            </a:r>
            <a:r>
              <a:rPr lang="fi-FI" baseline="0"/>
              <a:t>”). </a:t>
            </a:r>
            <a:r>
              <a:rPr lang="fi-FI" baseline="0" err="1"/>
              <a:t>Wetransferilla</a:t>
            </a:r>
            <a:r>
              <a:rPr lang="fi-FI" baseline="0"/>
              <a:t> lähetetty tiedosto on ladattavissa viikon ajan, joten muistuta saajaa tiedoston lataamisesta ajoissa.</a:t>
            </a:r>
            <a:endParaRPr lang="fi-FI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B831-DB3A-C444-A46A-82F5B0D537F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547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21A5DA-21D6-D547-899D-4B06EC533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33"/>
          <a:stretch/>
        </p:blipFill>
        <p:spPr>
          <a:xfrm>
            <a:off x="-1" y="564614"/>
            <a:ext cx="12192000" cy="62933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058A078-2A49-7541-BB72-705AD4E70550}"/>
              </a:ext>
            </a:extLst>
          </p:cNvPr>
          <p:cNvGrpSpPr/>
          <p:nvPr userDrawn="1"/>
        </p:nvGrpSpPr>
        <p:grpSpPr>
          <a:xfrm>
            <a:off x="2806146" y="6123386"/>
            <a:ext cx="6897757" cy="374892"/>
            <a:chOff x="2806146" y="6123386"/>
            <a:chExt cx="6897757" cy="3748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CE77D9-60AE-7D4C-9B2D-087AE0914761}"/>
                </a:ext>
              </a:extLst>
            </p:cNvPr>
            <p:cNvSpPr/>
            <p:nvPr userDrawn="1"/>
          </p:nvSpPr>
          <p:spPr>
            <a:xfrm>
              <a:off x="2806146" y="6123386"/>
              <a:ext cx="6897757" cy="3748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762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3" name="Alaotsikko 2">
              <a:extLst>
                <a:ext uri="{FF2B5EF4-FFF2-40B4-BE49-F238E27FC236}">
                  <a16:creationId xmlns:a16="http://schemas.microsoft.com/office/drawing/2014/main" id="{1EC62E3A-8980-6147-8BFE-5DACEEAD2D9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806146" y="6143264"/>
              <a:ext cx="6897757" cy="355014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schemeClr val="accent3">
                  <a:lumMod val="75000"/>
                  <a:alpha val="90000"/>
                </a:schemeClr>
              </a:outerShdw>
            </a:effectLst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2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Courier New" panose="02070309020205020404" pitchFamily="49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Wingdings" pitchFamily="2" charset="2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Helvetica" pitchFamily="2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fi-FI" sz="2000" cap="all" baseline="0">
                  <a:solidFill>
                    <a:schemeClr val="tx1"/>
                  </a:solidFill>
                  <a:effectLst/>
                </a:rPr>
                <a:t>Oppiminen. Osallisuus. </a:t>
              </a:r>
              <a:r>
                <a:rPr lang="fi-FI" sz="2000" cap="all" baseline="0"/>
                <a:t>Hyvinvointi. Yhdenvertaisuus.</a:t>
              </a:r>
            </a:p>
            <a:p>
              <a:pPr algn="ctr"/>
              <a:endParaRPr lang="fi-FI" sz="2000">
                <a:solidFill>
                  <a:schemeClr val="tx1"/>
                </a:solidFill>
                <a:effectLst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BB7A60-5CA0-3B4C-8EFB-A23243BF0C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982731"/>
            <a:ext cx="121920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3A78-05BF-4CE4-86FB-04A7A9F55840}" type="datetimeFigureOut">
              <a:rPr lang="fi-FI" smtClean="0"/>
              <a:t>21.8.2025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1CAD-4788-413D-B19A-A940DDFF9BD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510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uva 12">
            <a:extLst>
              <a:ext uri="{FF2B5EF4-FFF2-40B4-BE49-F238E27FC236}">
                <a16:creationId xmlns:a16="http://schemas.microsoft.com/office/drawing/2014/main" id="{69CFAE64-A6C8-5047-9DD1-649B3F0DE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37" name="Kuva 8">
            <a:extLst>
              <a:ext uri="{FF2B5EF4-FFF2-40B4-BE49-F238E27FC236}">
                <a16:creationId xmlns:a16="http://schemas.microsoft.com/office/drawing/2014/main" id="{752DFF50-12F7-BD49-B9FD-E4ACB2F06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C784A9F-3B5D-4F4B-B743-68C5ED1E1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769123"/>
            <a:ext cx="3246783" cy="677108"/>
          </a:xfrm>
          <a:solidFill>
            <a:srgbClr val="39A7D7"/>
          </a:solidFill>
        </p:spPr>
        <p:txBody>
          <a:bodyPr wrap="square" lIns="540000" tIns="0" rIns="144000" bIns="0">
            <a:spAutoFit/>
          </a:bodyPr>
          <a:lstStyle>
            <a:lvl1pPr marL="0" indent="0" algn="l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DF153810-ABFD-0542-B016-43FEDD8F719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9721" y="1669774"/>
            <a:ext cx="9223513" cy="4419104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342900" algn="l" defTabSz="360000">
              <a:spcBef>
                <a:spcPts val="4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4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A4CC706F-B5F4-F34C-BA89-78454A239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2202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uva 12">
            <a:extLst>
              <a:ext uri="{FF2B5EF4-FFF2-40B4-BE49-F238E27FC236}">
                <a16:creationId xmlns:a16="http://schemas.microsoft.com/office/drawing/2014/main" id="{69CFAE64-A6C8-5047-9DD1-649B3F0DE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37" name="Kuva 8">
            <a:extLst>
              <a:ext uri="{FF2B5EF4-FFF2-40B4-BE49-F238E27FC236}">
                <a16:creationId xmlns:a16="http://schemas.microsoft.com/office/drawing/2014/main" id="{752DFF50-12F7-BD49-B9FD-E4ACB2F06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C784A9F-3B5D-4F4B-B743-68C5ED1E1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769123"/>
            <a:ext cx="3246783" cy="677108"/>
          </a:xfrm>
          <a:solidFill>
            <a:srgbClr val="39A7D7"/>
          </a:solidFill>
        </p:spPr>
        <p:txBody>
          <a:bodyPr wrap="square" lIns="540000" tIns="0" rIns="144000" bIns="0">
            <a:spAutoFit/>
          </a:bodyPr>
          <a:lstStyle>
            <a:lvl1pPr marL="0" indent="0" algn="l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DF153810-ABFD-0542-B016-43FEDD8F719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9721" y="1669774"/>
            <a:ext cx="9223513" cy="4419104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342900" algn="l" defTabSz="360000">
              <a:spcBef>
                <a:spcPts val="4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4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A4CC706F-B5F4-F34C-BA89-78454A239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870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_kaksi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DEAB856-2A40-A848-B55E-9E4B024164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769123"/>
            <a:ext cx="3246783" cy="677108"/>
          </a:xfrm>
          <a:solidFill>
            <a:srgbClr val="39A7D7"/>
          </a:solidFill>
        </p:spPr>
        <p:txBody>
          <a:bodyPr wrap="square" lIns="540000" tIns="0" rIns="144000" bIns="0">
            <a:spAutoFit/>
          </a:bodyPr>
          <a:lstStyle>
            <a:lvl1pPr marL="0" indent="0" algn="l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6" name="Kuva 8">
            <a:extLst>
              <a:ext uri="{FF2B5EF4-FFF2-40B4-BE49-F238E27FC236}">
                <a16:creationId xmlns:a16="http://schemas.microsoft.com/office/drawing/2014/main" id="{B2E6DBD1-B352-BA4A-8F8A-D78B65D04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A6D71A-8527-A142-BEB4-13D8ED49026B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Sisällön paikkamerkki 3">
            <a:extLst>
              <a:ext uri="{FF2B5EF4-FFF2-40B4-BE49-F238E27FC236}">
                <a16:creationId xmlns:a16="http://schemas.microsoft.com/office/drawing/2014/main" id="{2A8F9DF2-F6A8-5241-BD36-AE3B055149A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15684" y="1669773"/>
            <a:ext cx="5247860" cy="4688651"/>
          </a:xfrm>
          <a:solidFill>
            <a:schemeClr val="bg1"/>
          </a:solidFill>
          <a:ln>
            <a:noFill/>
          </a:ln>
          <a:effectLst/>
        </p:spPr>
        <p:txBody>
          <a:bodyPr lIns="251999" tIns="216000" rIns="251999" bIns="251999">
            <a:normAutofit/>
          </a:bodyPr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8585A"/>
                </a:solidFill>
              </a:defRPr>
            </a:lvl1pPr>
            <a:lvl2pPr algn="l">
              <a:buClr>
                <a:schemeClr val="tx2"/>
              </a:buClr>
              <a:defRPr sz="1600">
                <a:ln>
                  <a:noFill/>
                </a:ln>
                <a:solidFill>
                  <a:srgbClr val="58585A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400">
                <a:ln>
                  <a:noFill/>
                </a:ln>
                <a:solidFill>
                  <a:srgbClr val="58585A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02140E4F-91FD-8844-A535-55D1A333C46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89722" y="1669773"/>
            <a:ext cx="5280992" cy="468865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342900" algn="l" defTabSz="360000">
              <a:spcBef>
                <a:spcPts val="4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4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FC4A0E31-24D2-F844-BEE5-98D91D5A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93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B2E4153-AC24-954C-8150-15A85AA879F8}"/>
              </a:ext>
            </a:extLst>
          </p:cNvPr>
          <p:cNvSpPr/>
          <p:nvPr userDrawn="1"/>
        </p:nvSpPr>
        <p:spPr>
          <a:xfrm>
            <a:off x="6255954" y="167823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6" name="Kuva 12">
            <a:extLst>
              <a:ext uri="{FF2B5EF4-FFF2-40B4-BE49-F238E27FC236}">
                <a16:creationId xmlns:a16="http://schemas.microsoft.com/office/drawing/2014/main" id="{69CFAE64-A6C8-5047-9DD1-649B3F0DE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37" name="Kuva 8">
            <a:extLst>
              <a:ext uri="{FF2B5EF4-FFF2-40B4-BE49-F238E27FC236}">
                <a16:creationId xmlns:a16="http://schemas.microsoft.com/office/drawing/2014/main" id="{752DFF50-12F7-BD49-B9FD-E4ACB2F06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42" name="Sisällön paikkamerkki 3">
            <a:extLst>
              <a:ext uri="{FF2B5EF4-FFF2-40B4-BE49-F238E27FC236}">
                <a16:creationId xmlns:a16="http://schemas.microsoft.com/office/drawing/2014/main" id="{951D0450-633F-C54F-AF4F-7FD43C5954C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9722" y="1669774"/>
            <a:ext cx="5280992" cy="4320210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342900" algn="l" defTabSz="360000">
              <a:spcBef>
                <a:spcPts val="4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4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A921F-5A62-A344-96FE-49CA712380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34285" y="1669773"/>
            <a:ext cx="4320211" cy="4320211"/>
          </a:xfrm>
        </p:spPr>
        <p:txBody>
          <a:bodyPr/>
          <a:lstStyle/>
          <a:p>
            <a:endParaRPr lang="en-FI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5219F0D1-BE8E-614E-84AB-255409804F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769123"/>
            <a:ext cx="3246783" cy="677108"/>
          </a:xfrm>
          <a:solidFill>
            <a:srgbClr val="39A7D7"/>
          </a:solidFill>
        </p:spPr>
        <p:txBody>
          <a:bodyPr wrap="square" lIns="540000" tIns="0" rIns="144000" bIns="0">
            <a:spAutoFit/>
          </a:bodyPr>
          <a:lstStyle>
            <a:lvl1pPr marL="0" indent="0" algn="l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sp>
        <p:nvSpPr>
          <p:cNvPr id="48" name="Dian numeron paikkamerkki 5">
            <a:extLst>
              <a:ext uri="{FF2B5EF4-FFF2-40B4-BE49-F238E27FC236}">
                <a16:creationId xmlns:a16="http://schemas.microsoft.com/office/drawing/2014/main" id="{66948C26-41D6-DF4F-9CD7-0F0D55275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26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kaksipalstainen 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131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818186"/>
            <a:ext cx="10525236" cy="640852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AB1A52CF-0DED-2B41-9D9E-F377E3E3C87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tx2"/>
                </a:solidFill>
              </a:defRPr>
            </a:lvl1pPr>
            <a:lvl2pPr algn="l"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Lisää objekti. Ei tekstiä tähän ruutuun.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 sivu </a:t>
            </a:r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25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5073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747605"/>
            <a:ext cx="10525236" cy="278529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sivu </a:t>
            </a:r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06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aliset työkalut hyvinvointi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37C776-200D-4D42-B0FC-78B7DA307A9F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79" y="4250165"/>
            <a:ext cx="5951321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Digitaaliset työkalut</a:t>
            </a:r>
          </a:p>
        </p:txBody>
      </p:sp>
      <p:pic>
        <p:nvPicPr>
          <p:cNvPr id="16" name="Kuva 8">
            <a:extLst>
              <a:ext uri="{FF2B5EF4-FFF2-40B4-BE49-F238E27FC236}">
                <a16:creationId xmlns:a16="http://schemas.microsoft.com/office/drawing/2014/main" id="{36980213-DD30-1741-9002-700A3B54C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2466266-E12A-A042-8541-52E5982BA9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0713" y="5012165"/>
            <a:ext cx="4035287" cy="677108"/>
          </a:xfrm>
          <a:solidFill>
            <a:srgbClr val="39A7D7"/>
          </a:solidFill>
        </p:spPr>
        <p:txBody>
          <a:bodyPr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HYVINVOINTIIN</a:t>
            </a:r>
          </a:p>
        </p:txBody>
      </p:sp>
      <p:sp>
        <p:nvSpPr>
          <p:cNvPr id="23" name="Dian numeron paikkamerkki 5">
            <a:extLst>
              <a:ext uri="{FF2B5EF4-FFF2-40B4-BE49-F238E27FC236}">
                <a16:creationId xmlns:a16="http://schemas.microsoft.com/office/drawing/2014/main" id="{B2D5A31B-08BE-0B43-8166-E431A275C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C6E247B1-89B5-2649-8F62-CBB742853C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8209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ikkumisen edis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174" y="5008381"/>
            <a:ext cx="3511826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LUPA LIIKKUA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8" name="Kuva 8">
            <a:extLst>
              <a:ext uri="{FF2B5EF4-FFF2-40B4-BE49-F238E27FC236}">
                <a16:creationId xmlns:a16="http://schemas.microsoft.com/office/drawing/2014/main" id="{D5B01E9A-A48B-BC4C-A4F9-CD35E0FA72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0E2267-0925-0D49-B2C4-210B50AAADE2}"/>
              </a:ext>
            </a:extLst>
          </p:cNvPr>
          <p:cNvSpPr/>
          <p:nvPr userDrawn="1"/>
        </p:nvSpPr>
        <p:spPr>
          <a:xfrm>
            <a:off x="6255954" y="167824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Dian numeron paikkamerkki 5">
            <a:extLst>
              <a:ext uri="{FF2B5EF4-FFF2-40B4-BE49-F238E27FC236}">
                <a16:creationId xmlns:a16="http://schemas.microsoft.com/office/drawing/2014/main" id="{E2A6AA0B-2E0A-A741-8CB6-40E7A85F0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E0501344-E567-0D4A-8DF0-30835E23011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74111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iskeh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704" y="5012164"/>
            <a:ext cx="5612295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Yhteiskehittäminen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8" name="Kuva 8">
            <a:extLst>
              <a:ext uri="{FF2B5EF4-FFF2-40B4-BE49-F238E27FC236}">
                <a16:creationId xmlns:a16="http://schemas.microsoft.com/office/drawing/2014/main" id="{F650D08F-7893-8740-BAEB-96768F3A45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1DCDED-4642-6946-AE10-D02919CF43BA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Dian numeron paikkamerkki 5">
            <a:extLst>
              <a:ext uri="{FF2B5EF4-FFF2-40B4-BE49-F238E27FC236}">
                <a16:creationId xmlns:a16="http://schemas.microsoft.com/office/drawing/2014/main" id="{766F5A6E-CE05-9D46-82AC-179664733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79ACF40C-46D4-AE4E-8469-F9A907872D8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88828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ECAEA1-698A-9940-B077-C3D7A9BE1D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233"/>
          <a:stretch/>
        </p:blipFill>
        <p:spPr>
          <a:xfrm>
            <a:off x="-1" y="564614"/>
            <a:ext cx="12192000" cy="629338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7035436-5929-2E40-834E-F6CEBAD568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780" y="2092096"/>
            <a:ext cx="2240067" cy="677108"/>
          </a:xfrm>
          <a:solidFill>
            <a:schemeClr val="accent2"/>
          </a:solidFill>
          <a:effectLst/>
        </p:spPr>
        <p:txBody>
          <a:bodyPr wrap="square" lIns="0" tIns="0" rIns="0" bIns="0" anchor="ctr">
            <a:sp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41E846E-185C-F04A-9893-6A12CDEC9F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780" y="3505199"/>
            <a:ext cx="2354530" cy="1109135"/>
          </a:xfrm>
          <a:effectLst/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fi-FI"/>
              <a:t>Sähköposti, Puhelin, @Twitter-tunnus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452A705-3644-4641-99A5-620BB0BE9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1" y="6356350"/>
            <a:ext cx="2466552" cy="311634"/>
          </a:xfrm>
          <a:prstGeom prst="rect">
            <a:avLst/>
          </a:prstGeom>
        </p:spPr>
      </p:pic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6F5685C8-3D65-5749-92CC-D93A5DF9D7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780" y="3021635"/>
            <a:ext cx="2354530" cy="398534"/>
          </a:xfrm>
          <a:effectLst/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</p:spTree>
    <p:extLst>
      <p:ext uri="{BB962C8B-B14F-4D97-AF65-F5344CB8AC3E}">
        <p14:creationId xmlns:p14="http://schemas.microsoft.com/office/powerpoint/2010/main" val="484367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tushenkilöstön hyvinvointi ja koul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520" y="4035904"/>
            <a:ext cx="5565480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Opetushenkilöstön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9" name="Kuva 8">
            <a:extLst>
              <a:ext uri="{FF2B5EF4-FFF2-40B4-BE49-F238E27FC236}">
                <a16:creationId xmlns:a16="http://schemas.microsoft.com/office/drawing/2014/main" id="{424AE182-9DDC-F141-A871-AEBB44FD8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48CEBA-957B-A643-A7C4-C8E412ED5F67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Sisällön paikkamerkki 3">
            <a:extLst>
              <a:ext uri="{FF2B5EF4-FFF2-40B4-BE49-F238E27FC236}">
                <a16:creationId xmlns:a16="http://schemas.microsoft.com/office/drawing/2014/main" id="{F3FC2B30-F1B6-4641-861D-E461DA8BD3B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5E14793-70F2-2141-8990-7D3584CAF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0922" y="4800400"/>
            <a:ext cx="3525078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HYVINVOINTI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EE51A2B-9661-0342-9111-3EA259CF95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3687" y="5562400"/>
            <a:ext cx="343231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koulutus</a:t>
            </a:r>
            <a:endParaRPr lang="en-GB"/>
          </a:p>
        </p:txBody>
      </p:sp>
      <p:sp>
        <p:nvSpPr>
          <p:cNvPr id="32" name="Dian numeron paikkamerkki 5">
            <a:extLst>
              <a:ext uri="{FF2B5EF4-FFF2-40B4-BE49-F238E27FC236}">
                <a16:creationId xmlns:a16="http://schemas.microsoft.com/office/drawing/2014/main" id="{BB75A188-7F9D-B544-A253-FA37E500A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4570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9409" y="5012163"/>
            <a:ext cx="4351770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Lupa harrastaa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0727B5-15A3-A948-AEA5-712573962047}"/>
              </a:ext>
            </a:extLst>
          </p:cNvPr>
          <p:cNvSpPr/>
          <p:nvPr userDrawn="1"/>
        </p:nvSpPr>
        <p:spPr>
          <a:xfrm>
            <a:off x="6255954" y="169756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Dian numeron paikkamerkki 5">
            <a:extLst>
              <a:ext uri="{FF2B5EF4-FFF2-40B4-BE49-F238E27FC236}">
                <a16:creationId xmlns:a16="http://schemas.microsoft.com/office/drawing/2014/main" id="{5A13C287-F2CD-324D-A952-D5125259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C7B0B2D2-AEF9-D64C-B0E0-52868FC57BA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pic>
        <p:nvPicPr>
          <p:cNvPr id="12" name="Kuva 15">
            <a:extLst>
              <a:ext uri="{FF2B5EF4-FFF2-40B4-BE49-F238E27FC236}">
                <a16:creationId xmlns:a16="http://schemas.microsoft.com/office/drawing/2014/main" id="{97FF73BB-B10F-2B45-9526-F73FE80ADB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2" y="6435160"/>
            <a:ext cx="1817932" cy="229685"/>
          </a:xfrm>
          <a:prstGeom prst="rect">
            <a:avLst/>
          </a:prstGeom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483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0FFC20-34CF-904D-8FEE-E9C1E2BE5D51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73C1681-595E-0946-9298-AD35B46A8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721" y="4035904"/>
            <a:ext cx="549808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Yhdenvertaisuutta</a:t>
            </a:r>
            <a:endParaRPr lang="en-GB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8D048C3-F920-B84E-9CFA-32853F19FC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5809" y="4802897"/>
            <a:ext cx="2681995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edistävä</a:t>
            </a:r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5D46066-872A-824F-9DE4-35054F9A1D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2575" y="5564897"/>
            <a:ext cx="4875230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projektitoiminta</a:t>
            </a:r>
            <a:endParaRPr lang="en-GB"/>
          </a:p>
        </p:txBody>
      </p:sp>
      <p:sp>
        <p:nvSpPr>
          <p:cNvPr id="31" name="Dian numeron paikkamerkki 5">
            <a:extLst>
              <a:ext uri="{FF2B5EF4-FFF2-40B4-BE49-F238E27FC236}">
                <a16:creationId xmlns:a16="http://schemas.microsoft.com/office/drawing/2014/main" id="{D1945E1D-C122-6B4E-82A3-F8579B57B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6071378C-225B-4740-A1B2-6CAEC5DAF96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pic>
        <p:nvPicPr>
          <p:cNvPr id="11" name="Kuva 15">
            <a:extLst>
              <a:ext uri="{FF2B5EF4-FFF2-40B4-BE49-F238E27FC236}">
                <a16:creationId xmlns:a16="http://schemas.microsoft.com/office/drawing/2014/main" id="{14C1BB4E-3F73-134C-A627-CEAF709033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2" y="6435160"/>
            <a:ext cx="1817932" cy="229685"/>
          </a:xfrm>
          <a:prstGeom prst="rect">
            <a:avLst/>
          </a:prstGeom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667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istyö paikallisten toimijoiden kan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664BC90-A8F2-C84D-97B8-769C84E13C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8522" y="4793389"/>
            <a:ext cx="3669282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paikallisten</a:t>
            </a:r>
            <a:endParaRPr lang="en-GB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8F48327-8203-1648-AA28-D9618B77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9721" y="5552262"/>
            <a:ext cx="549808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Toimijoiden kanssa</a:t>
            </a:r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DEAB856-2A40-A848-B55E-9E4B024164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8122" y="4035904"/>
            <a:ext cx="3059682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6" name="Kuva 8">
            <a:extLst>
              <a:ext uri="{FF2B5EF4-FFF2-40B4-BE49-F238E27FC236}">
                <a16:creationId xmlns:a16="http://schemas.microsoft.com/office/drawing/2014/main" id="{B2E6DBD1-B352-BA4A-8F8A-D78B65D04E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A6D71A-8527-A142-BEB4-13D8ED49026B}"/>
              </a:ext>
            </a:extLst>
          </p:cNvPr>
          <p:cNvSpPr/>
          <p:nvPr userDrawn="1"/>
        </p:nvSpPr>
        <p:spPr>
          <a:xfrm>
            <a:off x="6255954" y="167823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Dian numeron paikkamerkki 5">
            <a:extLst>
              <a:ext uri="{FF2B5EF4-FFF2-40B4-BE49-F238E27FC236}">
                <a16:creationId xmlns:a16="http://schemas.microsoft.com/office/drawing/2014/main" id="{4237E67B-BC99-9F44-823D-D1E65478F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55FCCDEF-2195-5942-B1E7-9056B0333A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73146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B2E4153-AC24-954C-8150-15A85AA879F8}"/>
              </a:ext>
            </a:extLst>
          </p:cNvPr>
          <p:cNvSpPr/>
          <p:nvPr userDrawn="1"/>
        </p:nvSpPr>
        <p:spPr>
          <a:xfrm>
            <a:off x="6255954" y="167823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6" name="Kuva 12">
            <a:extLst>
              <a:ext uri="{FF2B5EF4-FFF2-40B4-BE49-F238E27FC236}">
                <a16:creationId xmlns:a16="http://schemas.microsoft.com/office/drawing/2014/main" id="{69CFAE64-A6C8-5047-9DD1-649B3F0DE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37" name="Kuva 8">
            <a:extLst>
              <a:ext uri="{FF2B5EF4-FFF2-40B4-BE49-F238E27FC236}">
                <a16:creationId xmlns:a16="http://schemas.microsoft.com/office/drawing/2014/main" id="{752DFF50-12F7-BD49-B9FD-E4ACB2F06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42" name="Sisällön paikkamerkki 3">
            <a:extLst>
              <a:ext uri="{FF2B5EF4-FFF2-40B4-BE49-F238E27FC236}">
                <a16:creationId xmlns:a16="http://schemas.microsoft.com/office/drawing/2014/main" id="{951D0450-633F-C54F-AF4F-7FD43C5954C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9722" y="1669774"/>
            <a:ext cx="5280992" cy="4320210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342900" algn="l" defTabSz="360000">
              <a:spcBef>
                <a:spcPts val="4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4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A921F-5A62-A344-96FE-49CA7123802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34285" y="1669773"/>
            <a:ext cx="4320211" cy="4320211"/>
          </a:xfrm>
        </p:spPr>
        <p:txBody>
          <a:bodyPr/>
          <a:lstStyle/>
          <a:p>
            <a:endParaRPr lang="en-FI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5219F0D1-BE8E-614E-84AB-255409804F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" y="769123"/>
            <a:ext cx="3246783" cy="677108"/>
          </a:xfrm>
          <a:solidFill>
            <a:srgbClr val="39A7D7"/>
          </a:solidFill>
        </p:spPr>
        <p:txBody>
          <a:bodyPr wrap="square" lIns="540000" tIns="0" rIns="144000" bIns="0">
            <a:spAutoFit/>
          </a:bodyPr>
          <a:lstStyle>
            <a:lvl1pPr marL="0" indent="0" algn="l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sp>
        <p:nvSpPr>
          <p:cNvPr id="48" name="Dian numeron paikkamerkki 5">
            <a:extLst>
              <a:ext uri="{FF2B5EF4-FFF2-40B4-BE49-F238E27FC236}">
                <a16:creationId xmlns:a16="http://schemas.microsoft.com/office/drawing/2014/main" id="{66948C26-41D6-DF4F-9CD7-0F0D55275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9043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035436-5929-2E40-834E-F6CEBAD568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2912" y="1558286"/>
            <a:ext cx="9539507" cy="1992066"/>
          </a:xfrm>
          <a:solidFill>
            <a:schemeClr val="accent2"/>
          </a:solidFill>
        </p:spPr>
        <p:txBody>
          <a:bodyPr wrap="none" lIns="360000" tIns="72000" rIns="360000" bIns="7200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KANSISIVUN OTSIKKO</a:t>
            </a:r>
            <a:br>
              <a:rPr lang="fi-FI"/>
            </a:br>
            <a:r>
              <a:rPr lang="fi-FI"/>
              <a:t>CALIBRI BOLD 60, VERSAALI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24114FA-9876-9349-B8B5-3E39DB3B0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68575" y="4304236"/>
            <a:ext cx="6688183" cy="100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Lisätietoa tähän </a:t>
            </a:r>
            <a:r>
              <a:rPr lang="fi-FI" err="1"/>
              <a:t>Calibri</a:t>
            </a:r>
            <a:r>
              <a:rPr lang="fi-FI"/>
              <a:t> </a:t>
            </a:r>
            <a:r>
              <a:rPr lang="fi-FI" err="1"/>
              <a:t>Regular</a:t>
            </a:r>
            <a:r>
              <a:rPr lang="fi-FI"/>
              <a:t> 26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41E846E-185C-F04A-9893-6A12CDEC9F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98116" y="5421310"/>
            <a:ext cx="4229100" cy="593725"/>
          </a:xfrm>
          <a:effectLst/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fi-FI"/>
              <a:t>Etunimi Sukunimi, Titteli, pvm</a:t>
            </a:r>
          </a:p>
        </p:txBody>
      </p:sp>
    </p:spTree>
    <p:extLst>
      <p:ext uri="{BB962C8B-B14F-4D97-AF65-F5344CB8AC3E}">
        <p14:creationId xmlns:p14="http://schemas.microsoft.com/office/powerpoint/2010/main" val="219009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aliset työkalut hyvinvointi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37C776-200D-4D42-B0FC-78B7DA307A9F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79" y="4250165"/>
            <a:ext cx="5951321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Digitaaliset työkalut</a:t>
            </a:r>
          </a:p>
        </p:txBody>
      </p:sp>
      <p:pic>
        <p:nvPicPr>
          <p:cNvPr id="16" name="Kuva 8">
            <a:extLst>
              <a:ext uri="{FF2B5EF4-FFF2-40B4-BE49-F238E27FC236}">
                <a16:creationId xmlns:a16="http://schemas.microsoft.com/office/drawing/2014/main" id="{36980213-DD30-1741-9002-700A3B54C8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2466266-E12A-A042-8541-52E5982BA9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0713" y="5012165"/>
            <a:ext cx="4035287" cy="677108"/>
          </a:xfrm>
          <a:solidFill>
            <a:srgbClr val="39A7D7"/>
          </a:solidFill>
        </p:spPr>
        <p:txBody>
          <a:bodyPr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HYVINVOINTIIN</a:t>
            </a:r>
          </a:p>
        </p:txBody>
      </p:sp>
      <p:sp>
        <p:nvSpPr>
          <p:cNvPr id="23" name="Dian numeron paikkamerkki 5">
            <a:extLst>
              <a:ext uri="{FF2B5EF4-FFF2-40B4-BE49-F238E27FC236}">
                <a16:creationId xmlns:a16="http://schemas.microsoft.com/office/drawing/2014/main" id="{B2D5A31B-08BE-0B43-8166-E431A275C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C6E247B1-89B5-2649-8F62-CBB742853C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57949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ikkumisen edis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4174" y="5008381"/>
            <a:ext cx="3511826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LUPA LIIKKUA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8" name="Kuva 8">
            <a:extLst>
              <a:ext uri="{FF2B5EF4-FFF2-40B4-BE49-F238E27FC236}">
                <a16:creationId xmlns:a16="http://schemas.microsoft.com/office/drawing/2014/main" id="{D5B01E9A-A48B-BC4C-A4F9-CD35E0FA72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0E2267-0925-0D49-B2C4-210B50AAADE2}"/>
              </a:ext>
            </a:extLst>
          </p:cNvPr>
          <p:cNvSpPr/>
          <p:nvPr userDrawn="1"/>
        </p:nvSpPr>
        <p:spPr>
          <a:xfrm>
            <a:off x="6255954" y="167824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7" name="Dian numeron paikkamerkki 5">
            <a:extLst>
              <a:ext uri="{FF2B5EF4-FFF2-40B4-BE49-F238E27FC236}">
                <a16:creationId xmlns:a16="http://schemas.microsoft.com/office/drawing/2014/main" id="{E2A6AA0B-2E0A-A741-8CB6-40E7A85F0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E0501344-E567-0D4A-8DF0-30835E23011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15484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iskeh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704" y="5012164"/>
            <a:ext cx="5612295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Yhteiskehittäminen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8" name="Kuva 8">
            <a:extLst>
              <a:ext uri="{FF2B5EF4-FFF2-40B4-BE49-F238E27FC236}">
                <a16:creationId xmlns:a16="http://schemas.microsoft.com/office/drawing/2014/main" id="{F650D08F-7893-8740-BAEB-96768F3A45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1DCDED-4642-6946-AE10-D02919CF43BA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Dian numeron paikkamerkki 5">
            <a:extLst>
              <a:ext uri="{FF2B5EF4-FFF2-40B4-BE49-F238E27FC236}">
                <a16:creationId xmlns:a16="http://schemas.microsoft.com/office/drawing/2014/main" id="{766F5A6E-CE05-9D46-82AC-179664733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79ACF40C-46D4-AE4E-8469-F9A907872D8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30263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tushenkilöstön hyvinvointi ja koul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520" y="4035904"/>
            <a:ext cx="5565480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Opetushenkilöstön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9" name="Kuva 8">
            <a:extLst>
              <a:ext uri="{FF2B5EF4-FFF2-40B4-BE49-F238E27FC236}">
                <a16:creationId xmlns:a16="http://schemas.microsoft.com/office/drawing/2014/main" id="{424AE182-9DDC-F141-A871-AEBB44FD8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48CEBA-957B-A643-A7C4-C8E412ED5F67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Sisällön paikkamerkki 3">
            <a:extLst>
              <a:ext uri="{FF2B5EF4-FFF2-40B4-BE49-F238E27FC236}">
                <a16:creationId xmlns:a16="http://schemas.microsoft.com/office/drawing/2014/main" id="{F3FC2B30-F1B6-4641-861D-E461DA8BD3B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15E14793-70F2-2141-8990-7D3584CAF0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0922" y="4800400"/>
            <a:ext cx="3525078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/>
              <a:t>HYVINVOINTI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4EE51A2B-9661-0342-9111-3EA259CF95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63687" y="5562400"/>
            <a:ext cx="343231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koulutus</a:t>
            </a:r>
            <a:endParaRPr lang="en-GB"/>
          </a:p>
        </p:txBody>
      </p:sp>
      <p:sp>
        <p:nvSpPr>
          <p:cNvPr id="32" name="Dian numeron paikkamerkki 5">
            <a:extLst>
              <a:ext uri="{FF2B5EF4-FFF2-40B4-BE49-F238E27FC236}">
                <a16:creationId xmlns:a16="http://schemas.microsoft.com/office/drawing/2014/main" id="{BB75A188-7F9D-B544-A253-FA37E500A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46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9409" y="5012163"/>
            <a:ext cx="4351770" cy="682101"/>
          </a:xfrm>
          <a:prstGeom prst="rect">
            <a:avLst/>
          </a:prstGeom>
          <a:solidFill>
            <a:srgbClr val="39A7D7"/>
          </a:solidFill>
          <a:effectLst/>
        </p:spPr>
        <p:txBody>
          <a:bodyPr wrap="square" lIns="36000" tIns="36000" rIns="36000" bIns="36000" anchor="t">
            <a:sp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Lupa harrastaa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0727B5-15A3-A948-AEA5-712573962047}"/>
              </a:ext>
            </a:extLst>
          </p:cNvPr>
          <p:cNvSpPr/>
          <p:nvPr userDrawn="1"/>
        </p:nvSpPr>
        <p:spPr>
          <a:xfrm>
            <a:off x="6255954" y="169756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9" name="Dian numeron paikkamerkki 5">
            <a:extLst>
              <a:ext uri="{FF2B5EF4-FFF2-40B4-BE49-F238E27FC236}">
                <a16:creationId xmlns:a16="http://schemas.microsoft.com/office/drawing/2014/main" id="{5A13C287-F2CD-324D-A952-D51252593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C7B0B2D2-AEF9-D64C-B0E0-52868FC57BA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pic>
        <p:nvPicPr>
          <p:cNvPr id="12" name="Kuva 15">
            <a:extLst>
              <a:ext uri="{FF2B5EF4-FFF2-40B4-BE49-F238E27FC236}">
                <a16:creationId xmlns:a16="http://schemas.microsoft.com/office/drawing/2014/main" id="{97FF73BB-B10F-2B45-9526-F73FE80ADB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2" y="6435160"/>
            <a:ext cx="1817932" cy="229685"/>
          </a:xfrm>
          <a:prstGeom prst="rect">
            <a:avLst/>
          </a:prstGeom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79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0FFC20-34CF-904D-8FEE-E9C1E2BE5D51}"/>
              </a:ext>
            </a:extLst>
          </p:cNvPr>
          <p:cNvSpPr/>
          <p:nvPr userDrawn="1"/>
        </p:nvSpPr>
        <p:spPr>
          <a:xfrm>
            <a:off x="6248400" y="161198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673C1681-595E-0946-9298-AD35B46A8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9721" y="4035904"/>
            <a:ext cx="549808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Yhdenvertaisuutta</a:t>
            </a:r>
            <a:endParaRPr lang="en-GB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8D048C3-F920-B84E-9CFA-32853F19FC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5809" y="4802897"/>
            <a:ext cx="2681995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edistävä</a:t>
            </a:r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5D46066-872A-824F-9DE4-35054F9A1D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2575" y="5564897"/>
            <a:ext cx="4875230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projektitoiminta</a:t>
            </a:r>
            <a:endParaRPr lang="en-GB"/>
          </a:p>
        </p:txBody>
      </p:sp>
      <p:sp>
        <p:nvSpPr>
          <p:cNvPr id="31" name="Dian numeron paikkamerkki 5">
            <a:extLst>
              <a:ext uri="{FF2B5EF4-FFF2-40B4-BE49-F238E27FC236}">
                <a16:creationId xmlns:a16="http://schemas.microsoft.com/office/drawing/2014/main" id="{D1945E1D-C122-6B4E-82A3-F8579B57B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6071378C-225B-4740-A1B2-6CAEC5DAF96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  <p:pic>
        <p:nvPicPr>
          <p:cNvPr id="11" name="Kuva 15">
            <a:extLst>
              <a:ext uri="{FF2B5EF4-FFF2-40B4-BE49-F238E27FC236}">
                <a16:creationId xmlns:a16="http://schemas.microsoft.com/office/drawing/2014/main" id="{14C1BB4E-3F73-134C-A627-CEAF709033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2" y="6435160"/>
            <a:ext cx="1817932" cy="229685"/>
          </a:xfrm>
          <a:prstGeom prst="rect">
            <a:avLst/>
          </a:prstGeom>
          <a:effectLst>
            <a:outerShdw blurRad="889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37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istyö paikallisten toimijoiden kan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11FEC-98AA-0C4E-8E53-ECB476F88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664BC90-A8F2-C84D-97B8-769C84E13C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18522" y="4793389"/>
            <a:ext cx="3669282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paikallisten</a:t>
            </a:r>
            <a:endParaRPr lang="en-GB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8F48327-8203-1648-AA28-D9618B77D6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9721" y="5552262"/>
            <a:ext cx="5498083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Toimijoiden kanssa</a:t>
            </a:r>
            <a:endParaRPr lang="en-GB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DEAB856-2A40-A848-B55E-9E4B024164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8122" y="4035904"/>
            <a:ext cx="3059682" cy="677108"/>
          </a:xfrm>
          <a:solidFill>
            <a:srgbClr val="39A7D7"/>
          </a:solidFill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400" b="1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fi-FI"/>
              <a:t>YHTEISTYÖ</a:t>
            </a:r>
            <a:endParaRPr lang="en-GB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pic>
        <p:nvPicPr>
          <p:cNvPr id="16" name="Kuva 8">
            <a:extLst>
              <a:ext uri="{FF2B5EF4-FFF2-40B4-BE49-F238E27FC236}">
                <a16:creationId xmlns:a16="http://schemas.microsoft.com/office/drawing/2014/main" id="{B2E6DBD1-B352-BA4A-8F8A-D78B65D04E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A6D71A-8527-A142-BEB4-13D8ED49026B}"/>
              </a:ext>
            </a:extLst>
          </p:cNvPr>
          <p:cNvSpPr/>
          <p:nvPr userDrawn="1"/>
        </p:nvSpPr>
        <p:spPr>
          <a:xfrm>
            <a:off x="6255954" y="167823"/>
            <a:ext cx="5798921" cy="6535606"/>
          </a:xfrm>
          <a:prstGeom prst="rect">
            <a:avLst/>
          </a:prstGeom>
          <a:solidFill>
            <a:srgbClr val="5858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1" name="Dian numeron paikkamerkki 5">
            <a:extLst>
              <a:ext uri="{FF2B5EF4-FFF2-40B4-BE49-F238E27FC236}">
                <a16:creationId xmlns:a16="http://schemas.microsoft.com/office/drawing/2014/main" id="{4237E67B-BC99-9F44-823D-D1E65478F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55FCCDEF-2195-5942-B1E7-9056B0333A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06818" y="1021621"/>
            <a:ext cx="5247860" cy="5087631"/>
          </a:xfrm>
          <a:noFill/>
          <a:effectLst/>
        </p:spPr>
        <p:txBody>
          <a:bodyPr lIns="180000" tIns="144000" rIns="180000" bIns="180000">
            <a:normAutofit/>
          </a:bodyPr>
          <a:lstStyle>
            <a:lvl1pPr marL="198900" indent="-198000" algn="l" defTabSz="360000">
              <a:spcBef>
                <a:spcPts val="600"/>
              </a:spcBef>
              <a:buClr>
                <a:srgbClr val="1791B7"/>
              </a:buClr>
              <a:buFont typeface="Arial" panose="020B0604020202020204" pitchFamily="34" charset="0"/>
              <a:buChar char="•"/>
              <a:defRPr sz="2000">
                <a:solidFill>
                  <a:srgbClr val="004581"/>
                </a:solidFill>
              </a:defRPr>
            </a:lvl1pPr>
            <a:lvl2pPr marL="457200" indent="0" algn="l">
              <a:buClr>
                <a:schemeClr val="tx2"/>
              </a:buClr>
              <a:buNone/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66533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>
            <a:extLst>
              <a:ext uri="{FF2B5EF4-FFF2-40B4-BE49-F238E27FC236}">
                <a16:creationId xmlns:a16="http://schemas.microsoft.com/office/drawing/2014/main" id="{07E8D1B8-821F-4E4A-82F6-41BEE54353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609" y="-8263"/>
            <a:ext cx="12184782" cy="685394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2" y="799340"/>
            <a:ext cx="6581429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125818B-1E20-E141-9491-35C8764033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08" y="111714"/>
            <a:ext cx="1581996" cy="608377"/>
          </a:xfrm>
          <a:prstGeom prst="rect">
            <a:avLst/>
          </a:prstGeom>
          <a:effectLst>
            <a:outerShdw blurRad="139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349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734" r:id="rId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BCA4E5-B863-DF4B-A475-46B406657EB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343CFD7-59E6-F849-96B4-035C274895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C1516D3F-5772-424C-9FC8-5F6601603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12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83" r:id="rId8"/>
    <p:sldLayoutId id="2147483804" r:id="rId9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696" y="1577561"/>
            <a:ext cx="8259417" cy="4332909"/>
          </a:xfrm>
          <a:prstGeom prst="rect">
            <a:avLst/>
          </a:prstGeom>
          <a:effectLst/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6" y="693675"/>
            <a:ext cx="8259417" cy="701731"/>
          </a:xfrm>
          <a:prstGeom prst="rect">
            <a:avLst/>
          </a:prstGeom>
          <a:solidFill>
            <a:srgbClr val="39A7D7"/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BCA4E5-B863-DF4B-A475-46B406657E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343CFD7-59E6-F849-96B4-035C274895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EED43F6-D494-5142-B3F0-7D77A66A2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978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42" r:id="rId3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3600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8585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000" kern="1200">
          <a:solidFill>
            <a:srgbClr val="5858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1800" kern="1200">
          <a:solidFill>
            <a:srgbClr val="5858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600" kern="1200">
          <a:solidFill>
            <a:srgbClr val="5858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rgbClr val="5858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5C4CEB7E-2B3F-A842-818B-3864C1FE1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sivu </a:t>
            </a:r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6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BCA4E5-B863-DF4B-A475-46B406657E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2780" y="6435160"/>
            <a:ext cx="1817933" cy="22968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343CFD7-59E6-F849-96B4-035C274895F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C1516D3F-5772-424C-9FC8-5F6601603A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212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2" r:id="rId8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BABF06E-D18F-E344-A597-5432BF1A80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84EEB84-A5B0-1748-81A0-4D57AA8C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2" y="799340"/>
            <a:ext cx="6581429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105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ilmarix.fi/tietoverkko/isoilmari.nsf/ilmoall?openform&amp;s=n&amp;id=791957FF1A51F7C9C2258C840031FA07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pi.tampere.fi/lupaliikkualupaharrastaa/toimijat/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i.tampere.fi/lupaliikkualupaharrastaa/" TargetMode="External"/><Relationship Id="rId2" Type="http://schemas.openxmlformats.org/officeDocument/2006/relationships/hyperlink" Target="https://www.lyyti.in/2526_LUPA_LIIKKUA_LUPA_HARRASTAA__TOIMIJATIEDOT_3659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opi.tampere.fi/lupaliikkualupaharrastaa/toimijat/" TargetMode="Externa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lyyti.fi/e/cal/lupa-liikkua-lupa-harrastaa.html" TargetMode="Externa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opi.tampere.fi/lupaliikkualupaharrastaa/toimijat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764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DD1DC48-5AFC-4761-A909-ABFCE5B287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411903"/>
            <a:ext cx="6096000" cy="700618"/>
          </a:xfrm>
        </p:spPr>
        <p:txBody>
          <a:bodyPr/>
          <a:lstStyle/>
          <a:p>
            <a:r>
              <a:rPr lang="fi-FI"/>
              <a:t>LUPA LIIKKUA -tunnit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0790DE-DDD0-4068-AC18-35B99553DAE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1930" y="759465"/>
            <a:ext cx="5378668" cy="5748975"/>
          </a:xfrm>
        </p:spPr>
        <p:txBody>
          <a:bodyPr vert="horz" wrap="square" lIns="251999" tIns="216000" rIns="251999" bIns="251999" rtlCol="0" anchor="t">
            <a:normAutofit/>
          </a:bodyPr>
          <a:lstStyle/>
          <a:p>
            <a:pPr marL="0" indent="0">
              <a:buNone/>
            </a:pPr>
            <a:r>
              <a:rPr lang="fi-FI" sz="2100" dirty="0">
                <a:solidFill>
                  <a:srgbClr val="025BA6"/>
                </a:solidFill>
                <a:cs typeface="Calibri"/>
              </a:rPr>
              <a:t>Yhteistyötahot:</a:t>
            </a:r>
            <a:endParaRPr lang="fi-FI" sz="2100" dirty="0">
              <a:solidFill>
                <a:srgbClr val="025BA6"/>
              </a:solidFill>
              <a:ea typeface="Calibri"/>
              <a:cs typeface="Calibri"/>
            </a:endParaRPr>
          </a:p>
          <a:p>
            <a:r>
              <a:rPr lang="fi-FI" sz="2100" dirty="0">
                <a:solidFill>
                  <a:srgbClr val="025BA6"/>
                </a:solidFill>
                <a:cs typeface="Calibri"/>
              </a:rPr>
              <a:t>Lupa liikkua Lupa harrastaa –tiimi: tuntien määrät ja laskutus.</a:t>
            </a:r>
            <a:endParaRPr lang="fi-FI" sz="2100" dirty="0">
              <a:solidFill>
                <a:srgbClr val="025BA6"/>
              </a:solidFill>
              <a:ea typeface="Calibri"/>
              <a:cs typeface="Calibri"/>
            </a:endParaRPr>
          </a:p>
          <a:p>
            <a:r>
              <a:rPr lang="fi-FI" sz="2100" dirty="0">
                <a:solidFill>
                  <a:srgbClr val="025BA6"/>
                </a:solidFill>
                <a:cs typeface="Calibri"/>
              </a:rPr>
              <a:t>Tuntien varaukset ja ajankohtien sopiminen kyseisen tunnin opettajan kanssa. </a:t>
            </a:r>
            <a:endParaRPr lang="fi-FI" sz="2100" dirty="0">
              <a:solidFill>
                <a:srgbClr val="025BA6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fi-FI" sz="2100" dirty="0">
                <a:solidFill>
                  <a:srgbClr val="025BA6"/>
                </a:solidFill>
                <a:cs typeface="Calibri"/>
              </a:rPr>
              <a:t>MUUTA HUOMIOITAVAA:</a:t>
            </a:r>
            <a:endParaRPr lang="fi-FI" sz="2100" dirty="0">
              <a:solidFill>
                <a:srgbClr val="025BA6"/>
              </a:solidFill>
              <a:ea typeface="Calibri"/>
              <a:cs typeface="Calibri"/>
            </a:endParaRPr>
          </a:p>
          <a:p>
            <a:r>
              <a:rPr lang="fi-FI" sz="2100" dirty="0">
                <a:solidFill>
                  <a:srgbClr val="025BA6"/>
                </a:solidFill>
              </a:rPr>
              <a:t>Ryhmän mukana tulevaa aikuista voi hyödyntää ohjauksessa/valvonnassa, kun antaa selkeät ohjeet.</a:t>
            </a:r>
            <a:endParaRPr lang="fi-FI" sz="2100" dirty="0">
              <a:solidFill>
                <a:srgbClr val="025BA6"/>
              </a:solidFill>
              <a:ea typeface="Calibri"/>
              <a:cs typeface="Calibri"/>
            </a:endParaRPr>
          </a:p>
          <a:p>
            <a:r>
              <a:rPr lang="fi-FI" sz="2100">
                <a:solidFill>
                  <a:srgbClr val="025BA6"/>
                </a:solidFill>
                <a:ea typeface="Calibri" panose="020F0502020204030204"/>
                <a:cs typeface="Calibri" panose="020F0502020204030204"/>
              </a:rPr>
              <a:t>Opettajien on varattava saadut LL-</a:t>
            </a:r>
            <a:r>
              <a:rPr lang="fi-FI" sz="2100" dirty="0">
                <a:solidFill>
                  <a:srgbClr val="025BA6"/>
                </a:solidFill>
                <a:ea typeface="Calibri" panose="020F0502020204030204"/>
                <a:cs typeface="Calibri" panose="020F0502020204030204"/>
              </a:rPr>
              <a:t>tunnit marraskuun loppuun mennessä. </a:t>
            </a:r>
          </a:p>
          <a:p>
            <a:r>
              <a:rPr lang="fi-FI" sz="2100" dirty="0">
                <a:solidFill>
                  <a:srgbClr val="025BA6"/>
                </a:solidFill>
                <a:ea typeface="Calibri" panose="020F0502020204030204"/>
                <a:cs typeface="Calibri" panose="020F0502020204030204"/>
              </a:rPr>
              <a:t>LL-tunnit avautuvat yleiseen jakoon </a:t>
            </a:r>
            <a:r>
              <a:rPr lang="fi-FI" sz="2100">
                <a:solidFill>
                  <a:srgbClr val="025BA6"/>
                </a:solidFill>
                <a:ea typeface="Calibri" panose="020F0502020204030204"/>
                <a:cs typeface="Calibri" panose="020F0502020204030204"/>
              </a:rPr>
              <a:t>18.12. Klo 14.</a:t>
            </a:r>
          </a:p>
          <a:p>
            <a:pPr marL="0" indent="0">
              <a:buNone/>
            </a:pPr>
            <a:endParaRPr lang="fi-FI" sz="2100" dirty="0">
              <a:solidFill>
                <a:srgbClr val="025BA6"/>
              </a:solidFill>
              <a:ea typeface="Calibri" panose="020F0502020204030204"/>
              <a:cs typeface="Calibri" panose="020F0502020204030204"/>
            </a:endParaRPr>
          </a:p>
          <a:p>
            <a:endParaRPr lang="fi-FI" sz="2100" dirty="0">
              <a:solidFill>
                <a:srgbClr val="025BA6"/>
              </a:solidFill>
              <a:ea typeface="Calibri" panose="020F0502020204030204"/>
              <a:cs typeface="Calibri" panose="020F0502020204030204"/>
            </a:endParaRPr>
          </a:p>
          <a:p>
            <a:endParaRPr lang="fi-FI" sz="2100" dirty="0">
              <a:solidFill>
                <a:srgbClr val="1E3F74"/>
              </a:solidFill>
              <a:ea typeface="Calibri" panose="020F0502020204030204"/>
              <a:cs typeface="Calibri" panose="020F0502020204030204"/>
            </a:endParaRPr>
          </a:p>
          <a:p>
            <a:endParaRPr lang="fi-FI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8C61A2F-7D07-4D17-AD88-903FD7EC73A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01816" y="1409702"/>
            <a:ext cx="5849076" cy="4907978"/>
          </a:xfrm>
        </p:spPr>
        <p:txBody>
          <a:bodyPr vert="horz" wrap="square" lIns="180000" tIns="144000" rIns="180000" bIns="180000" rtlCol="0" anchor="t">
            <a:normAutofit/>
          </a:bodyPr>
          <a:lstStyle/>
          <a:p>
            <a:pPr marL="342900"/>
            <a:r>
              <a:rPr lang="fi-FI" dirty="0">
                <a:cs typeface="Calibri"/>
              </a:rPr>
              <a:t>Onhan Lyytissä tarvittavat tiedot Lupa liikkua –tunnin varaamiseen, selkeät paikkatiedot ym. ? </a:t>
            </a:r>
          </a:p>
          <a:p>
            <a:pPr marL="342900"/>
            <a:r>
              <a:rPr lang="fi-FI" dirty="0">
                <a:cs typeface="Calibri"/>
              </a:rPr>
              <a:t>Lupa liikkua –tunnit opettajan on aina varattava Harrastuskalenterin kautta! </a:t>
            </a:r>
            <a:r>
              <a:rPr lang="fi-FI" dirty="0">
                <a:solidFill>
                  <a:srgbClr val="FF0000"/>
                </a:solidFill>
                <a:cs typeface="Calibri"/>
              </a:rPr>
              <a:t>Yhtään tuntia ei saa ottaa vastaan ohi Lyytin</a:t>
            </a:r>
            <a:r>
              <a:rPr lang="fi-FI" dirty="0">
                <a:cs typeface="Calibri"/>
              </a:rPr>
              <a:t> (Harrastuskalenterin).</a:t>
            </a:r>
            <a:endParaRPr lang="fi-FI" dirty="0"/>
          </a:p>
          <a:p>
            <a:pPr marL="342900"/>
            <a:r>
              <a:rPr lang="fi-FI" dirty="0">
                <a:cs typeface="Calibri"/>
              </a:rPr>
              <a:t>Tunneilla opettaja vastaa oppilaista ja ohjaaja tunnin sisällöstä/ohjauksesta. </a:t>
            </a:r>
            <a:endParaRPr lang="fi-FI" dirty="0">
              <a:ea typeface="Calibri"/>
              <a:cs typeface="Calibri"/>
            </a:endParaRPr>
          </a:p>
          <a:p>
            <a:pPr marL="342900"/>
            <a:r>
              <a:rPr lang="fi-FI" dirty="0">
                <a:cs typeface="Calibri"/>
              </a:rPr>
              <a:t>Ryhmissä on hyvin erilaisia liikkujia, joten on tärkeää, että ohjaajalla on ohjaajakokemusta. </a:t>
            </a:r>
            <a:endParaRPr lang="fi-FI" dirty="0">
              <a:ea typeface="Calibri"/>
              <a:cs typeface="Calibr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F69B7E8-6C39-40DA-BEB1-82AA527C0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E06F1-2D77-A44E-97FA-F679B9CB76D5}" type="slidenum">
              <a:rPr kumimoji="0" 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12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21212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7A7BE9-0CA7-BA1E-F09B-734DDC60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26" y="6098785"/>
            <a:ext cx="14753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B4ECE35-A9F1-407F-AF38-23A6D19776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354907"/>
            <a:ext cx="8950320" cy="67710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 dirty="0">
                <a:cs typeface="Calibri"/>
              </a:rPr>
              <a:t>Harrastusmessut ja koulutus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F4E67B-8B6C-46C1-BE15-17F3DA41A84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9186" y="1095703"/>
            <a:ext cx="12268537" cy="4944329"/>
          </a:xfrm>
        </p:spPr>
        <p:txBody>
          <a:bodyPr vert="horz" lIns="180000" tIns="144000" rIns="180000" bIns="180000" rtlCol="0" anchor="t">
            <a:normAutofit/>
          </a:bodyPr>
          <a:lstStyle/>
          <a:p>
            <a:pPr marL="0" indent="0">
              <a:buNone/>
            </a:pPr>
            <a:endParaRPr lang="fi-FI" dirty="0">
              <a:cs typeface="Calibri"/>
            </a:endParaRPr>
          </a:p>
          <a:p>
            <a:pPr marL="198755"/>
            <a:r>
              <a:rPr lang="fi-FI" b="1" dirty="0"/>
              <a:t>Lupa harrastaa –</a:t>
            </a:r>
            <a:r>
              <a:rPr lang="fi-FI" dirty="0"/>
              <a:t>harrastusmessut ovat 2.9. </a:t>
            </a:r>
            <a:r>
              <a:rPr lang="fi-FI" err="1"/>
              <a:t>Tesoman</a:t>
            </a:r>
            <a:r>
              <a:rPr lang="fi-FI" dirty="0"/>
              <a:t> palloiluhallilla ja 10.9. Kauppi Sports Centerillä. </a:t>
            </a:r>
          </a:p>
          <a:p>
            <a:pPr marL="0" indent="0">
              <a:buNone/>
            </a:pPr>
            <a:r>
              <a:rPr lang="fi-FI" dirty="0"/>
              <a:t> Messuilla esitellään ja mainostetaan niin Lupa harrastaa -ryhmiä kuin muutakin seuran/yhdistyksen/yrityksen  toimintaa. Korvaus koko päivän osallistumisesta on </a:t>
            </a:r>
            <a:r>
              <a:rPr lang="fi-FI" dirty="0">
                <a:solidFill>
                  <a:srgbClr val="FF0000"/>
                </a:solidFill>
              </a:rPr>
              <a:t>120€.</a:t>
            </a:r>
            <a:r>
              <a:rPr lang="fi-FI" dirty="0"/>
              <a:t> </a:t>
            </a:r>
            <a:endParaRPr lang="fi-FI" dirty="0">
              <a:ea typeface="Calibri"/>
              <a:cs typeface="Calibri"/>
            </a:endParaRPr>
          </a:p>
          <a:p>
            <a:pPr marL="198755">
              <a:buNone/>
            </a:pPr>
            <a:r>
              <a:rPr lang="fi-FI" dirty="0">
                <a:solidFill>
                  <a:schemeClr val="tx2"/>
                </a:solidFill>
                <a:ea typeface="+mn-lt"/>
                <a:cs typeface="+mn-lt"/>
              </a:rPr>
              <a:t>Ilmoittaudu esittelijäksi:</a:t>
            </a:r>
            <a:endParaRPr lang="fi-FI">
              <a:solidFill>
                <a:schemeClr val="tx2"/>
              </a:solidFill>
              <a:ea typeface="Calibri" panose="020F0502020204030204"/>
              <a:cs typeface="Calibri" panose="020F0502020204030204"/>
            </a:endParaRPr>
          </a:p>
          <a:p>
            <a:pPr marL="198755">
              <a:buNone/>
            </a:pPr>
            <a:r>
              <a:rPr lang="fi-FI" dirty="0">
                <a:solidFill>
                  <a:srgbClr val="242424"/>
                </a:solidFill>
                <a:ea typeface="+mn-lt"/>
                <a:cs typeface="+mn-lt"/>
              </a:rPr>
              <a:t> </a:t>
            </a:r>
            <a:r>
              <a:rPr lang="fi-FI" sz="1800" dirty="0">
                <a:ea typeface="+mn-lt"/>
                <a:cs typeface="+mn-lt"/>
                <a:hlinkClick r:id="rId2"/>
              </a:rPr>
              <a:t>https://www.ilmarix.fi/tietoverkko/isoilmari.nsf/ilmoall?openform&amp;s=n&amp;id=791957FF1A51F7C9C2258C840031FA07</a:t>
            </a:r>
            <a:endParaRPr lang="fi-FI" sz="180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 marL="198755"/>
            <a:r>
              <a:rPr lang="fi-FI" b="1" dirty="0">
                <a:ea typeface="+mn-lt"/>
                <a:cs typeface="+mn-lt"/>
              </a:rPr>
              <a:t>Ryhmien toiminta alkaa 1.9.</a:t>
            </a:r>
          </a:p>
          <a:p>
            <a:pPr marL="198755"/>
            <a:r>
              <a:rPr lang="fi-FI" dirty="0">
                <a:solidFill>
                  <a:srgbClr val="FF0000"/>
                </a:solidFill>
              </a:rPr>
              <a:t>Ohjaajakoulutus kaikille Lupa harrastaa -ryhmien ohjaajille tulossa. Tästä tiedotetaan myöhemmin.</a:t>
            </a:r>
            <a:endParaRPr lang="fi-FI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541655"/>
            <a:endParaRPr lang="fi-FI" dirty="0">
              <a:ea typeface="Calibri"/>
              <a:cs typeface="Calibri"/>
            </a:endParaRPr>
          </a:p>
          <a:p>
            <a:pPr marL="198755"/>
            <a:endParaRPr lang="fi-FI" dirty="0"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0BDC90-750D-47EC-93B5-452BB99DA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11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7079824-0D2D-58B7-931A-0F2CBCAA0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6" y="6040169"/>
            <a:ext cx="14753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AD85795E-164B-02C0-0950-6DA4A4873E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769123"/>
            <a:ext cx="11985202" cy="55399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 sz="3600" dirty="0">
                <a:ea typeface="Calibri"/>
                <a:cs typeface="Calibri"/>
              </a:rPr>
              <a:t>Lukeminen harrastuksena ja harrastusryhmissä</a:t>
            </a:r>
            <a:endParaRPr lang="fi-FI" sz="4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611166-43F3-5EAC-BB6B-A7A268A872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6892" y="1612220"/>
            <a:ext cx="11054771" cy="4468265"/>
          </a:xfrm>
        </p:spPr>
        <p:txBody>
          <a:bodyPr vert="horz" lIns="180000" tIns="144000" rIns="180000" bIns="180000" rtlCol="0" anchor="t">
            <a:normAutofit lnSpcReduction="10000"/>
          </a:bodyPr>
          <a:lstStyle/>
          <a:p>
            <a:pPr marL="198755"/>
            <a:r>
              <a:rPr lang="fi-FI" dirty="0">
                <a:ea typeface="Calibri"/>
                <a:cs typeface="Calibri"/>
              </a:rPr>
              <a:t>Lukemisen edistäminen on meidän kaikkien aikuisten tehtävä.</a:t>
            </a:r>
          </a:p>
          <a:p>
            <a:pPr marL="198755"/>
            <a:r>
              <a:rPr lang="fi-FI" dirty="0">
                <a:ea typeface="Calibri"/>
                <a:cs typeface="Calibri"/>
              </a:rPr>
              <a:t>Puhutaan lukemisesta ääneen ja kannustetaan lukemaan.</a:t>
            </a:r>
          </a:p>
          <a:p>
            <a:pPr marL="198755"/>
            <a:r>
              <a:rPr lang="fi-FI" dirty="0">
                <a:ea typeface="+mn-lt"/>
                <a:cs typeface="+mn-lt"/>
              </a:rPr>
              <a:t>Lapset ja nuoret toivovat aikuisilta lisää lukemaan kannustamista, kirjojen suosittelemista. (Lukutaitounelmia Tampereella –hankkeen kysely 2024)</a:t>
            </a:r>
          </a:p>
          <a:p>
            <a:pPr marL="198755"/>
            <a:r>
              <a:rPr lang="fi-FI" dirty="0">
                <a:ea typeface="Calibri"/>
                <a:cs typeface="Calibri"/>
              </a:rPr>
              <a:t>Riittää, kun ottaa lukemisen puheeksi: </a:t>
            </a:r>
          </a:p>
          <a:p>
            <a:pPr marL="0" indent="0">
              <a:buNone/>
            </a:pPr>
            <a:r>
              <a:rPr lang="fi-FI" dirty="0">
                <a:ea typeface="Calibri"/>
                <a:cs typeface="Calibri"/>
              </a:rPr>
              <a:t> ♥ Kerro, mitä itse luit viimeksi, kerro minkälaisista kirjoista pidät. </a:t>
            </a:r>
          </a:p>
          <a:p>
            <a:pPr marL="0" indent="0">
              <a:buNone/>
            </a:pPr>
            <a:r>
              <a:rPr lang="fi-FI" dirty="0">
                <a:ea typeface="Calibri"/>
                <a:cs typeface="Calibri"/>
              </a:rPr>
              <a:t> ♥ Kysy lapsilta ja nuorilta, millaisia kirjoja he ovat lukeneet, millaisia kirjoja he haluaisivat lukea. </a:t>
            </a:r>
          </a:p>
          <a:p>
            <a:pPr marL="342900"/>
            <a:r>
              <a:rPr lang="fi-FI" dirty="0">
                <a:ea typeface="Calibri"/>
                <a:cs typeface="Calibri"/>
              </a:rPr>
              <a:t>Jokaisessa harrastusryhmässä lukemisen voi ottaa osaksi toimintaa.</a:t>
            </a:r>
          </a:p>
          <a:p>
            <a:pPr marL="0" indent="0">
              <a:buNone/>
            </a:pPr>
            <a:r>
              <a:rPr lang="fi-FI" dirty="0">
                <a:ea typeface="Calibri"/>
                <a:cs typeface="Calibri"/>
              </a:rPr>
              <a:t>     Esim. Jalkapallossa voi antaa harjoitusohjeita kirjallisena, jotka osallistuja käy lukemassa. </a:t>
            </a:r>
          </a:p>
          <a:p>
            <a:pPr marL="0" indent="0">
              <a:buNone/>
            </a:pPr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98F6E33-9902-DE20-101F-AECE9D028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7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EB45763-7A43-DC28-85B1-EAEC00DCF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769123"/>
            <a:ext cx="5532783" cy="67710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 dirty="0">
                <a:ea typeface="Calibri"/>
                <a:cs typeface="Calibri"/>
              </a:rPr>
              <a:t>lukutalkoot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5914FE-3EE9-AA96-B81A-4B627C6BB56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20755" y="2806369"/>
            <a:ext cx="5640492" cy="4370466"/>
          </a:xfrm>
        </p:spPr>
        <p:txBody>
          <a:bodyPr vert="horz" lIns="180000" tIns="144000" rIns="180000" bIns="18000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fi-FI" sz="3200" dirty="0">
                <a:ea typeface="Calibri"/>
                <a:cs typeface="Calibri"/>
              </a:rPr>
              <a:t>Haastan kaikki ryhmien </a:t>
            </a:r>
            <a:endParaRPr lang="en-US" sz="3200" dirty="0">
              <a:ea typeface="Calibri"/>
              <a:cs typeface="Calibr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fi-FI" sz="3200" dirty="0">
                <a:ea typeface="Calibri"/>
                <a:cs typeface="Calibri"/>
              </a:rPr>
              <a:t>ohjaajat yhteisiin lukutalkoisiin!</a:t>
            </a:r>
            <a:endParaRPr lang="en-US" sz="3200" dirty="0">
              <a:ea typeface="Calibri"/>
              <a:cs typeface="Calibri"/>
            </a:endParaRPr>
          </a:p>
          <a:p>
            <a:pPr marL="198755"/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A1B3B2C-D1B7-C357-1676-3A2B5F605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5" name="Kuva 4" descr="Kuva, joka sisältää kohteen ruoho, piha-, kirja, kasvi&#10;&#10;Tekoälyllä luotu sisältö saattaa olla virheellistä.">
            <a:extLst>
              <a:ext uri="{FF2B5EF4-FFF2-40B4-BE49-F238E27FC236}">
                <a16:creationId xmlns:a16="http://schemas.microsoft.com/office/drawing/2014/main" id="{5218F4B7-0377-64CA-D71F-69E365319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8" y="1820333"/>
            <a:ext cx="5949449" cy="387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2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2C30085C-6D23-42E9-85C9-060C43504B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331462"/>
            <a:ext cx="4986216" cy="676723"/>
          </a:xfrm>
        </p:spPr>
        <p:txBody>
          <a:bodyPr/>
          <a:lstStyle/>
          <a:p>
            <a:r>
              <a:rPr lang="fi-FI"/>
              <a:t>Sananselityksiä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B7F01C-8DA4-46F8-9DAB-E8241D2F05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7681" y="1199271"/>
            <a:ext cx="11561101" cy="4889607"/>
          </a:xfrm>
        </p:spPr>
        <p:txBody>
          <a:bodyPr vert="horz" lIns="180000" tIns="144000" rIns="180000" bIns="180000" rtlCol="0" anchor="t">
            <a:normAutofit/>
          </a:bodyPr>
          <a:lstStyle/>
          <a:p>
            <a:pPr marL="198755"/>
            <a:r>
              <a:rPr lang="fi-FI" sz="1600" b="1"/>
              <a:t>Lupa liikkua -tunnit</a:t>
            </a:r>
            <a:r>
              <a:rPr lang="fi-FI" sz="1600"/>
              <a:t> = päiväkoti- ja koulupäivän aikana tapahtuvia lajitutustumistunteja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Lupa harrastaa -ryhmät</a:t>
            </a:r>
            <a:r>
              <a:rPr lang="fi-FI" sz="1600"/>
              <a:t> = koulupäivän jälkeen kokoontuvia harrastusryhmiä, oppilaiden yksilöilmoittautuminen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>
                <a:cs typeface="Calibri"/>
              </a:rPr>
              <a:t>Lupa treenata</a:t>
            </a:r>
            <a:r>
              <a:rPr lang="fi-FI" sz="1600">
                <a:cs typeface="Calibri"/>
              </a:rPr>
              <a:t> = yläkoululaisille suunnatut iltapäivien liikuntaryhmät, omatoimisia ja ohjattuja</a:t>
            </a:r>
          </a:p>
          <a:p>
            <a:pPr marL="198755"/>
            <a:r>
              <a:rPr lang="fi-FI" sz="1600" b="1">
                <a:cs typeface="Calibri"/>
              </a:rPr>
              <a:t>Lupa liikkua -henkilöstö </a:t>
            </a:r>
            <a:r>
              <a:rPr lang="fi-FI" sz="1600">
                <a:cs typeface="Calibri"/>
              </a:rPr>
              <a:t>= perusopetuksen henkilöstöliikuntaa</a:t>
            </a:r>
          </a:p>
          <a:p>
            <a:pPr marL="198755"/>
            <a:r>
              <a:rPr lang="fi-FI" sz="1600" b="1"/>
              <a:t>Koulujen harrastusryhmät</a:t>
            </a:r>
            <a:r>
              <a:rPr lang="fi-FI" sz="1600"/>
              <a:t> = kouluilla kokoontuvat LH –ryhmät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Kaupunkitasoiset ryhmät</a:t>
            </a:r>
            <a:r>
              <a:rPr lang="fi-FI" sz="1600"/>
              <a:t> =  muualla kuin koulun tiloissa kokoontuvat LH -ryhmät 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Harrastuskalenteri</a:t>
            </a:r>
            <a:r>
              <a:rPr lang="fi-FI" sz="1600"/>
              <a:t> = tapahtumakalenteri, jonka kautta ilmoittaudutaan harrastusryhmiin ja josta henkilöstö varaa LL -tunnit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Lyyti </a:t>
            </a:r>
            <a:r>
              <a:rPr lang="fi-FI" sz="1600"/>
              <a:t>= Harrastuskalenterin hallinnointiohjelma toimijoille 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Hali-tutoropettaja</a:t>
            </a:r>
            <a:r>
              <a:rPr lang="fi-FI" sz="1600"/>
              <a:t> = koulupolun (15) Lupa liikkua Lupa harrastaa -vastaava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Kouluvalmentaja</a:t>
            </a:r>
            <a:r>
              <a:rPr lang="fi-FI" sz="1600"/>
              <a:t> = henkilöstöryhmä koulussa, jonka yhtenä vastuualueena harrastamisen tukeminen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opi. tampere.fi sivusto</a:t>
            </a:r>
            <a:r>
              <a:rPr lang="fi-FI" sz="1600"/>
              <a:t> </a:t>
            </a:r>
            <a:r>
              <a:rPr lang="fi-FI" sz="1600">
                <a:ea typeface="+mn-lt"/>
                <a:cs typeface="+mn-lt"/>
                <a:hlinkClick r:id="rId2"/>
              </a:rPr>
              <a:t>https://opi.tampere.fi/lupaliikkualupaharrastaa/toimijat/</a:t>
            </a:r>
            <a:r>
              <a:rPr lang="fi-FI" sz="1600">
                <a:ea typeface="+mn-lt"/>
                <a:cs typeface="+mn-lt"/>
              </a:rPr>
              <a:t>=</a:t>
            </a:r>
            <a:r>
              <a:rPr lang="fi-FI" sz="1600"/>
              <a:t> koulujen, päiväkotien   </a:t>
            </a:r>
          </a:p>
          <a:p>
            <a:pPr marL="0" indent="0">
              <a:buNone/>
            </a:pPr>
            <a:r>
              <a:rPr lang="fi-FI" sz="1600"/>
              <a:t>        ja toimijoiden ”tietopankki” Lupa liikkua Lupa harrastaa –toiminnasta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Wilma</a:t>
            </a:r>
            <a:r>
              <a:rPr lang="fi-FI" sz="1600"/>
              <a:t> = koulujen viestintäväline huoltajille</a:t>
            </a:r>
            <a:endParaRPr lang="fi-FI" sz="1600">
              <a:cs typeface="Calibri"/>
            </a:endParaRPr>
          </a:p>
          <a:p>
            <a:pPr marL="198755"/>
            <a:r>
              <a:rPr lang="fi-FI" sz="1600" b="1"/>
              <a:t>IDID –näytöt</a:t>
            </a:r>
            <a:r>
              <a:rPr lang="fi-FI" sz="1600"/>
              <a:t> = päiväkodeilla ja kouluilla pyöriviä infonäyttöjä, joilla mainostetaan LLLH -toimintaa</a:t>
            </a:r>
            <a:endParaRPr lang="fi-FI" sz="1600">
              <a:cs typeface="Calibri"/>
            </a:endParaRPr>
          </a:p>
          <a:p>
            <a:pPr marL="0" indent="0">
              <a:buNone/>
            </a:pPr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9235FC7-B051-4EF5-AB04-434371200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14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D07B92C-2B69-7CD3-D497-5BF5448C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765" y="6040169"/>
            <a:ext cx="14753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DB15E1-2556-4819-862C-B05022CA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C32-953E-4B57-BD2C-5E949E0DB180}" type="datetime1">
              <a:rPr kumimoji="0" lang="fi-FI" sz="1800" b="0" i="0" u="none" strike="noStrike" kern="1200" cap="none" spc="0" normalizeH="0" baseline="0" noProof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21.8.2025</a:t>
            </a:fld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6C2DE71-8361-47B7-A893-9D853B32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01CAD-4788-413D-B19A-A940DDFF9BD0}" type="slidenum">
              <a:rPr kumimoji="0" lang="fi-FI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12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21212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BB0F11D-2A9C-49F5-B3D3-9C246F921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DDFBF4-653B-874D-B90B-9BDED55E0B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KIITOS</a:t>
            </a:r>
          </a:p>
        </p:txBody>
      </p:sp>
    </p:spTree>
    <p:extLst>
      <p:ext uri="{BB962C8B-B14F-4D97-AF65-F5344CB8AC3E}">
        <p14:creationId xmlns:p14="http://schemas.microsoft.com/office/powerpoint/2010/main" val="203754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AF339E61-2BDF-00E7-19BF-E1688AE587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769123"/>
            <a:ext cx="9718262" cy="67710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>
                <a:ea typeface="Calibri"/>
                <a:cs typeface="Calibri"/>
              </a:rPr>
              <a:t>Lupa liikkua lupa harrastaa -tiimi</a:t>
            </a:r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02C1E4E-07CE-47AA-AF29-E20F4136B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901CAD-4788-413D-B19A-A940DDFF9BD0}" type="slidenum">
              <a:rPr lang="fi-FI" smtClean="0"/>
              <a:t>2</a:t>
            </a:fld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553B5E4-B83C-4B03-B9DA-BA2EF1E0552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AD6F815D-2175-428E-BD40-CD30C4A2885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28293" y="5219271"/>
            <a:ext cx="1454836" cy="6435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0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68402F2-6EC6-4723-AAAE-C99B16BF8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19" y="2241034"/>
            <a:ext cx="4921100" cy="235179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371F3ED-5AA5-4EA5-82BE-034F5AD2D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0" y="2241034"/>
            <a:ext cx="4921101" cy="228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8E20F0A1-461D-3F01-A418-0F06BB4610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255776"/>
            <a:ext cx="8556719" cy="67710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 err="1">
                <a:cs typeface="Calibri"/>
              </a:rPr>
              <a:t>LUpa</a:t>
            </a:r>
            <a:r>
              <a:rPr lang="fi-FI">
                <a:cs typeface="Calibri"/>
              </a:rPr>
              <a:t> liikkua Lupa harrastaa</a:t>
            </a:r>
            <a:endParaRPr lang="fi-FI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42EFBE1A-A4A9-DB04-4FA5-3BBDE193BE3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44816" y="1020069"/>
            <a:ext cx="10675324" cy="5068809"/>
          </a:xfrm>
        </p:spPr>
        <p:txBody>
          <a:bodyPr vert="horz" lIns="180000" tIns="144000" rIns="180000" bIns="180000" rtlCol="0" anchor="t">
            <a:normAutofit fontScale="85000" lnSpcReduction="10000"/>
          </a:bodyPr>
          <a:lstStyle/>
          <a:p>
            <a:pPr marL="198755"/>
            <a:r>
              <a:rPr lang="fi-FI" dirty="0">
                <a:cs typeface="Calibri"/>
              </a:rPr>
              <a:t>Nimitys kaikelle perusopetuksessa tehtävälle liikkumisen ja harrastamisen edistämistyölle</a:t>
            </a:r>
          </a:p>
          <a:p>
            <a:pPr marL="198755"/>
            <a:r>
              <a:rPr lang="fi-FI" dirty="0">
                <a:cs typeface="Calibri"/>
              </a:rPr>
              <a:t>Tavoitteena lasten ja nuorten hyvinvoinnin tukeminen</a:t>
            </a:r>
            <a:endParaRPr lang="fi-FI" dirty="0"/>
          </a:p>
          <a:p>
            <a:pPr marL="198755"/>
            <a:r>
              <a:rPr lang="fi-FI" dirty="0">
                <a:cs typeface="Calibri"/>
              </a:rPr>
              <a:t>Toiminta on julkista, avointa Tampereen kaupungin perusopetuksen alaista toimintaa.</a:t>
            </a:r>
          </a:p>
          <a:p>
            <a:pPr marL="198755"/>
            <a:r>
              <a:rPr lang="fi-FI" dirty="0">
                <a:cs typeface="Calibri"/>
              </a:rPr>
              <a:t>Sisältää mm:</a:t>
            </a:r>
            <a:endParaRPr lang="fi-FI" dirty="0"/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b="1" dirty="0">
                <a:solidFill>
                  <a:srgbClr val="28549A"/>
                </a:solidFill>
                <a:cs typeface="Calibri"/>
              </a:rPr>
              <a:t> Lupa harrastaa/treenata –osallistujille maksuttomat iltapäivien harrastusryhmät -&gt; Harrastamisen Suomen malli</a:t>
            </a:r>
            <a:endParaRPr lang="fi-FI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b="1" dirty="0">
                <a:solidFill>
                  <a:srgbClr val="28549A"/>
                </a:solidFill>
                <a:cs typeface="Calibri"/>
              </a:rPr>
              <a:t> Lupa liikkua –tunnit koulupäivän aikana</a:t>
            </a:r>
            <a:endParaRPr lang="fi-FI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 Aktiivisen koulupäivän toimintakulttuurin kehittäminen, Liikkuva koulu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 Oppilasurheilutapahtumat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 Erilaiset tempaukset, haasteet ja tapahtumat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 </a:t>
            </a:r>
            <a:r>
              <a:rPr lang="fi-FI" sz="2000" dirty="0" err="1">
                <a:solidFill>
                  <a:srgbClr val="28549A"/>
                </a:solidFill>
                <a:cs typeface="Calibri"/>
              </a:rPr>
              <a:t>Move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! –yhteistyön koordinointi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 dirty="0">
                <a:solidFill>
                  <a:srgbClr val="28549A"/>
                </a:solidFill>
                <a:latin typeface="Courier New"/>
                <a:cs typeface="Courier New"/>
              </a:rPr>
              <a:t>o</a:t>
            </a:r>
            <a:r>
              <a:rPr lang="fi-FI" sz="2000" dirty="0">
                <a:solidFill>
                  <a:srgbClr val="28549A"/>
                </a:solidFill>
                <a:cs typeface="Calibri"/>
              </a:rPr>
              <a:t> Perusopetuksen henkilöstön Lupa liikkua –toiminnot</a:t>
            </a:r>
            <a:endParaRPr lang="fi-FI" dirty="0">
              <a:cs typeface="Calibri" panose="020F0502020204030204"/>
            </a:endParaRPr>
          </a:p>
          <a:p>
            <a:pPr marL="0" indent="0">
              <a:buNone/>
            </a:pPr>
            <a:endParaRPr lang="fi-FI" sz="2000" dirty="0">
              <a:solidFill>
                <a:srgbClr val="28549A"/>
              </a:solidFill>
              <a:cs typeface="Calibri"/>
            </a:endParaRPr>
          </a:p>
          <a:p>
            <a:pPr marL="0" indent="0">
              <a:buNone/>
            </a:pPr>
            <a:r>
              <a:rPr lang="fi-FI" sz="2000" b="1" dirty="0">
                <a:solidFill>
                  <a:srgbClr val="28549A"/>
                </a:solidFill>
                <a:cs typeface="Calibri"/>
              </a:rPr>
              <a:t>TÄYTÄ TÄMÄ 29.8.25 MENNESSÄ</a:t>
            </a:r>
            <a:endParaRPr lang="fi-FI" sz="2000" b="1" dirty="0">
              <a:solidFill>
                <a:srgbClr val="28549A"/>
              </a:solidFill>
              <a:ea typeface="Calibri"/>
              <a:cs typeface="Calibri"/>
            </a:endParaRPr>
          </a:p>
          <a:p>
            <a:pPr marL="342900"/>
            <a:r>
              <a:rPr lang="fi-FI" sz="2000" dirty="0">
                <a:solidFill>
                  <a:srgbClr val="28549A"/>
                </a:solidFill>
                <a:cs typeface="Calibri"/>
              </a:rPr>
              <a:t>Toimijakysely: </a:t>
            </a:r>
            <a:r>
              <a:rPr lang="fi-FI" sz="2000" dirty="0">
                <a:solidFill>
                  <a:srgbClr val="28549A"/>
                </a:solidFill>
                <a:cs typeface="Calibri"/>
                <a:hlinkClick r:id="rId2"/>
              </a:rPr>
              <a:t>https://www.lyyti.in/2526_LUPA_LIIKKUA_LUPA_HARRASTAA__TOIMIJATIEDOT_3659</a:t>
            </a:r>
            <a:endParaRPr lang="fi-FI" sz="2000" dirty="0">
              <a:solidFill>
                <a:srgbClr val="28549A"/>
              </a:solidFill>
              <a:cs typeface="Calibri"/>
            </a:endParaRPr>
          </a:p>
          <a:p>
            <a:pPr marL="0" indent="0">
              <a:buNone/>
            </a:pPr>
            <a:endParaRPr lang="fi-FI" sz="2000" dirty="0">
              <a:solidFill>
                <a:srgbClr val="28549A"/>
              </a:solidFill>
              <a:cs typeface="Calibri"/>
            </a:endParaRPr>
          </a:p>
          <a:p>
            <a:pPr marL="342900"/>
            <a:r>
              <a:rPr lang="fi-FI" dirty="0">
                <a:cs typeface="Calibri"/>
                <a:hlinkClick r:id="rId3"/>
              </a:rPr>
              <a:t>https://opi.tampere.fi/lupaliikkualupaharrastaa/</a:t>
            </a:r>
            <a:r>
              <a:rPr lang="fi-FI" dirty="0">
                <a:cs typeface="Calibri" panose="020F0502020204030204"/>
              </a:rPr>
              <a:t>  </a:t>
            </a:r>
          </a:p>
          <a:p>
            <a:pPr marL="198755"/>
            <a:endParaRPr lang="fi-FI" dirty="0">
              <a:cs typeface="Calibri" panose="020F0502020204030204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D5A095F-47B0-2798-AEB0-0AE9C3004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3</a:t>
            </a:fld>
            <a:endParaRPr lang="fi-FI"/>
          </a:p>
        </p:txBody>
      </p:sp>
      <p:pic>
        <p:nvPicPr>
          <p:cNvPr id="5" name="Kuva 4" descr="Kuva, joka sisältää kohteen kuvio, ommel&#10;&#10;Tekoälyllä luotu sisältö saattaa olla virheellistä.">
            <a:extLst>
              <a:ext uri="{FF2B5EF4-FFF2-40B4-BE49-F238E27FC236}">
                <a16:creationId xmlns:a16="http://schemas.microsoft.com/office/drawing/2014/main" id="{FDDC7765-E894-9552-F751-9FC220F49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351" y="3829552"/>
            <a:ext cx="2126581" cy="21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4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370C177-F470-4C4D-98B0-F2809C5606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2" y="947723"/>
            <a:ext cx="12056013" cy="492443"/>
          </a:xfrm>
        </p:spPr>
        <p:txBody>
          <a:bodyPr/>
          <a:lstStyle/>
          <a:p>
            <a:r>
              <a:rPr lang="fi-FI" sz="3200" dirty="0"/>
              <a:t>Lupa liikkua lupa harrastaa toimintavuosi 25-26</a:t>
            </a:r>
            <a:endParaRPr lang="en-FI" sz="32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B2D64BA-62BD-8244-8349-6515567DFB2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7870" y="1595535"/>
            <a:ext cx="10580914" cy="4523911"/>
          </a:xfrm>
        </p:spPr>
        <p:txBody>
          <a:bodyPr vert="horz" wrap="square" lIns="180000" tIns="144000" rIns="180000" bIns="180000" rtlCol="0" anchor="t">
            <a:noAutofit/>
          </a:bodyPr>
          <a:lstStyle/>
          <a:p>
            <a:pPr marL="0" indent="0">
              <a:buNone/>
            </a:pPr>
            <a:r>
              <a:rPr lang="fi-FI" sz="3200" b="1" dirty="0">
                <a:solidFill>
                  <a:schemeClr val="tx1"/>
                </a:solidFill>
              </a:rPr>
              <a:t>Toimintakausi 25-26</a:t>
            </a:r>
          </a:p>
          <a:p>
            <a:pPr marL="0" indent="0">
              <a:buNone/>
            </a:pPr>
            <a:endParaRPr lang="fi-FI" dirty="0">
              <a:solidFill>
                <a:schemeClr val="tx1"/>
              </a:solidFill>
            </a:endParaRPr>
          </a:p>
          <a:p>
            <a:pPr marL="342900"/>
            <a:r>
              <a:rPr lang="fi-FI" dirty="0">
                <a:solidFill>
                  <a:schemeClr val="tx1"/>
                </a:solidFill>
              </a:rPr>
              <a:t>Lupa harrastaa/treenata –ilmoittautuminen 12.8. klo 18.00</a:t>
            </a:r>
          </a:p>
          <a:p>
            <a:pPr marL="342900"/>
            <a:r>
              <a:rPr lang="fi-FI" dirty="0">
                <a:solidFill>
                  <a:schemeClr val="tx1"/>
                </a:solidFill>
              </a:rPr>
              <a:t>Lupa liikkua –tuntien ilmoittautuminen 18.8. klo 14.00</a:t>
            </a:r>
          </a:p>
          <a:p>
            <a:pPr marL="0" indent="0">
              <a:buNone/>
            </a:pP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• syyslukukausi 1.9.-5.12.25 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</a:rPr>
              <a:t>  (syyslomalla vko 42 ei toimintaa)</a:t>
            </a:r>
            <a:br>
              <a:rPr lang="fi-FI" dirty="0">
                <a:solidFill>
                  <a:schemeClr val="tx1"/>
                </a:solidFill>
              </a:rPr>
            </a:b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• kevätlukukausi 7.1.-15.5.26</a:t>
            </a: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  (talvilomalla vko 9, pääsiäisenä, vappuna ja helatorstaina ei toimintaa)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fi-FI" dirty="0"/>
          </a:p>
          <a:p>
            <a:pPr marL="198755"/>
            <a:endParaRPr lang="fi-FI" dirty="0">
              <a:ea typeface="Calibri" panose="020F0502020204030204"/>
              <a:cs typeface="Calibri" panose="020F0502020204030204"/>
            </a:endParaRPr>
          </a:p>
          <a:p>
            <a:pPr marL="198755"/>
            <a:endParaRPr lang="en-FI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8E3D8D4C-36A9-4D43-A110-0E6418A9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123" y="6081932"/>
            <a:ext cx="14753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CB17-6DEB-5387-CA42-E6497300B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5F4D2B7-EBFA-2B49-87C1-B7CCA576F6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354907"/>
            <a:ext cx="4808482" cy="677108"/>
          </a:xfrm>
        </p:spPr>
        <p:txBody>
          <a:bodyPr vert="horz" wrap="square" lIns="540000" tIns="0" rIns="144000" bIns="0" rtlCol="0" anchor="t">
            <a:spAutoFit/>
          </a:bodyPr>
          <a:lstStyle/>
          <a:p>
            <a:r>
              <a:rPr lang="fi-FI" dirty="0">
                <a:cs typeface="Calibri"/>
              </a:rPr>
              <a:t>Laskutuksesta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A789E0-123B-590D-B5EC-B8096CAD20A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89186" y="1095703"/>
            <a:ext cx="12268537" cy="4944329"/>
          </a:xfrm>
        </p:spPr>
        <p:txBody>
          <a:bodyPr vert="horz" lIns="180000" tIns="144000" rIns="180000" bIns="180000" rtlCol="0" anchor="t">
            <a:normAutofit fontScale="85000" lnSpcReduction="10000"/>
          </a:bodyPr>
          <a:lstStyle/>
          <a:p>
            <a:pPr marL="0" indent="0">
              <a:buNone/>
            </a:pPr>
            <a:endParaRPr lang="fi-FI" dirty="0">
              <a:cs typeface="Calibri"/>
            </a:endParaRPr>
          </a:p>
          <a:p>
            <a:pPr marL="198755"/>
            <a:r>
              <a:rPr lang="fi-FI" b="1" dirty="0">
                <a:ea typeface="Calibri"/>
                <a:cs typeface="Calibri"/>
              </a:rPr>
              <a:t>Laskutus</a:t>
            </a:r>
            <a:r>
              <a:rPr lang="fi-FI" dirty="0">
                <a:ea typeface="Calibri"/>
                <a:cs typeface="Calibri"/>
              </a:rPr>
              <a:t> säännöllisesti annettuina ajankohtina, laskulla </a:t>
            </a:r>
            <a:r>
              <a:rPr lang="fi-FI" b="1" dirty="0">
                <a:ea typeface="Calibri"/>
                <a:cs typeface="Calibri"/>
              </a:rPr>
              <a:t>erittely</a:t>
            </a:r>
            <a:r>
              <a:rPr lang="fi-FI" dirty="0">
                <a:ea typeface="Calibri"/>
                <a:cs typeface="Calibri"/>
              </a:rPr>
              <a:t> laskutettavista toiminnoista/materiaaleista HUOM! Erittele erikseen Lupa harrastaa/treenata toiminta Lupa liikkua –tunneista, jos on molempia toimintoja. </a:t>
            </a:r>
            <a:endParaRPr lang="fi-FI">
              <a:ea typeface="Calibri"/>
              <a:cs typeface="Calibri"/>
            </a:endParaRPr>
          </a:p>
          <a:p>
            <a:pPr marL="0" indent="0">
              <a:buNone/>
            </a:pPr>
            <a:endParaRPr lang="fi-FI" dirty="0">
              <a:ea typeface="Calibri"/>
              <a:cs typeface="Calibri"/>
            </a:endParaRPr>
          </a:p>
          <a:p>
            <a:pPr marL="198755"/>
            <a:r>
              <a:rPr lang="fi-FI" sz="2800" dirty="0">
                <a:ea typeface="Calibri"/>
                <a:cs typeface="Calibri"/>
              </a:rPr>
              <a:t>MUISTA KÄYTTÄÄ OIKEAA VIITETTÄ: </a:t>
            </a:r>
            <a:r>
              <a:rPr lang="fi-FI" sz="2800" b="1" dirty="0">
                <a:ea typeface="Calibri"/>
                <a:cs typeface="Calibri"/>
              </a:rPr>
              <a:t>TREHA 5 /</a:t>
            </a:r>
            <a:r>
              <a:rPr lang="fi-FI" sz="2800" b="1" err="1">
                <a:ea typeface="Calibri"/>
                <a:cs typeface="Calibri"/>
              </a:rPr>
              <a:t>Saxholm</a:t>
            </a:r>
            <a:r>
              <a:rPr lang="fi-FI" sz="2800" b="1" dirty="0">
                <a:ea typeface="Calibri"/>
                <a:cs typeface="Calibri"/>
              </a:rPr>
              <a:t> Katja</a:t>
            </a:r>
            <a:endParaRPr lang="fi-FI" sz="2800" dirty="0">
              <a:ea typeface="Calibri"/>
              <a:cs typeface="Calibri"/>
            </a:endParaRPr>
          </a:p>
          <a:p>
            <a:pPr marL="0" indent="0">
              <a:buNone/>
            </a:pPr>
            <a:endParaRPr lang="fi-FI" sz="2800" dirty="0">
              <a:ea typeface="Calibri"/>
              <a:cs typeface="Calibri"/>
            </a:endParaRPr>
          </a:p>
          <a:p>
            <a:pPr marL="198755"/>
            <a:r>
              <a:rPr lang="fi-FI" sz="2800" dirty="0">
                <a:solidFill>
                  <a:schemeClr val="tx2"/>
                </a:solidFill>
                <a:ea typeface="Calibri"/>
                <a:cs typeface="Calibri"/>
              </a:rPr>
              <a:t>Kauden 25-26 laskutuspäivät ovat </a:t>
            </a:r>
            <a:r>
              <a:rPr lang="fi-FI" sz="2800" dirty="0">
                <a:solidFill>
                  <a:schemeClr val="tx2"/>
                </a:solidFill>
                <a:ea typeface="Open Sans"/>
                <a:cs typeface="Open Sans"/>
              </a:rPr>
              <a:t>20.10.25, 8.12.25, 16.3.26, &amp; 18.5.26</a:t>
            </a:r>
            <a:endParaRPr lang="fi-FI"/>
          </a:p>
          <a:p>
            <a:pPr marL="198755"/>
            <a:r>
              <a:rPr lang="fi-FI" sz="2800" dirty="0">
                <a:solidFill>
                  <a:schemeClr val="tx2"/>
                </a:solidFill>
                <a:ea typeface="Open Sans"/>
                <a:cs typeface="Open Sans"/>
              </a:rPr>
              <a:t>Saa laskuttaa useamminkin!</a:t>
            </a:r>
            <a:endParaRPr lang="fi-FI"/>
          </a:p>
          <a:p>
            <a:pPr marL="198755"/>
            <a:r>
              <a:rPr lang="fi-FI" dirty="0">
                <a:solidFill>
                  <a:schemeClr val="tx2"/>
                </a:solidFill>
                <a:latin typeface="Arial"/>
                <a:ea typeface="Open Sans"/>
                <a:cs typeface="Arial"/>
              </a:rPr>
              <a:t>Toimittakaa YEL-vakuutustodistuksen ensimmäisen laskutuksen yhteydessä Katjalle, mikäli kuulutte vakuutuksen piiriin. </a:t>
            </a:r>
            <a:endParaRPr lang="fi-FI">
              <a:solidFill>
                <a:schemeClr val="tx2"/>
              </a:solidFill>
              <a:latin typeface="Calibri" panose="020F0502020204030204"/>
              <a:ea typeface="Open Sans"/>
              <a:cs typeface="Open Sans"/>
            </a:endParaRPr>
          </a:p>
          <a:p>
            <a:pPr marL="198755"/>
            <a:r>
              <a:rPr lang="fi-FI" dirty="0">
                <a:solidFill>
                  <a:schemeClr val="tx2"/>
                </a:solidFill>
                <a:latin typeface="Arial"/>
                <a:ea typeface="Open Sans"/>
                <a:cs typeface="Arial"/>
              </a:rPr>
              <a:t>Jos kuulutte ennakkoperintärekisteriin ja YEL:iin, laskutatte verkkolaskulla liitteen ohjeen mukaisesti. Muut lähettävät laskun suoraan minulle sähköpostiin.</a:t>
            </a:r>
            <a:endParaRPr lang="fi-FI">
              <a:solidFill>
                <a:schemeClr val="tx2"/>
              </a:solidFill>
              <a:ea typeface="Open Sans"/>
              <a:cs typeface="Open Sans"/>
            </a:endParaRPr>
          </a:p>
          <a:p>
            <a:pPr marL="0" indent="0">
              <a:buNone/>
            </a:pPr>
            <a:endParaRPr lang="fi-FI" b="1" dirty="0">
              <a:ea typeface="Calibri"/>
              <a:cs typeface="Calibri"/>
            </a:endParaRPr>
          </a:p>
          <a:p>
            <a:pPr marL="198755"/>
            <a:r>
              <a:rPr lang="fi-FI" b="1" dirty="0">
                <a:ea typeface="Calibri"/>
                <a:cs typeface="Calibri"/>
              </a:rPr>
              <a:t>Toimijasivut</a:t>
            </a:r>
            <a:r>
              <a:rPr lang="fi-FI" dirty="0">
                <a:ea typeface="Calibri"/>
                <a:cs typeface="Calibri"/>
              </a:rPr>
              <a:t>  </a:t>
            </a:r>
            <a:r>
              <a:rPr lang="fi-FI" dirty="0">
                <a:ea typeface="Calibri"/>
                <a:cs typeface="Calibri"/>
                <a:hlinkClick r:id="rId2"/>
              </a:rPr>
              <a:t>https://opi.tampere.fi/lupaliikkualupaharrastaa/toimijat/</a:t>
            </a:r>
            <a:endParaRPr lang="fi-FI" dirty="0">
              <a:ea typeface="Calibri"/>
              <a:cs typeface="Calibri"/>
            </a:endParaRPr>
          </a:p>
          <a:p>
            <a:pPr marL="541655"/>
            <a:endParaRPr lang="fi-FI" dirty="0">
              <a:ea typeface="Calibri"/>
              <a:cs typeface="Calibri"/>
            </a:endParaRPr>
          </a:p>
          <a:p>
            <a:pPr marL="198755"/>
            <a:endParaRPr lang="fi-FI" dirty="0">
              <a:cs typeface="Calibr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33D1EF-55E1-FA2F-E761-D3D367A57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5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351BCE3-CF6F-0293-B591-B5E20DD45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6" y="6040169"/>
            <a:ext cx="14753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3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0AB1F57-F646-4206-9791-C91F660EFA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14603" y="1243173"/>
            <a:ext cx="5911281" cy="5063173"/>
          </a:xfrm>
        </p:spPr>
        <p:txBody>
          <a:bodyPr vert="horz" wrap="square" lIns="180000" tIns="144000" rIns="180000" bIns="180000" rtlCol="0" anchor="t">
            <a:normAutofit fontScale="92500" lnSpcReduction="10000"/>
          </a:bodyPr>
          <a:lstStyle/>
          <a:p>
            <a:pPr marL="198755"/>
            <a:r>
              <a:rPr lang="fi-FI" dirty="0"/>
              <a:t>Harrastuskalenterin kautta ilmoittaudutaan toimintoihin.</a:t>
            </a:r>
          </a:p>
          <a:p>
            <a:pPr marL="198755"/>
            <a:r>
              <a:rPr lang="fi-FI" dirty="0">
                <a:cs typeface="Calibri"/>
              </a:rPr>
              <a:t>TARKISTA PÄIVÄT, AJAT JA PAIKAT! MYÖS ILMOITTAUTUMISAIKA!</a:t>
            </a:r>
          </a:p>
          <a:p>
            <a:pPr marL="198755"/>
            <a:r>
              <a:rPr lang="fi-FI" dirty="0">
                <a:cs typeface="Calibri"/>
              </a:rPr>
              <a:t>Onhan englanninkieliset kohdat tehty? (Tapahtumasivu ja vahvistusviesti)</a:t>
            </a:r>
            <a:endParaRPr lang="fi-FI" dirty="0">
              <a:ea typeface="Calibri"/>
              <a:cs typeface="Calibri"/>
            </a:endParaRPr>
          </a:p>
          <a:p>
            <a:pPr marL="198755"/>
            <a:r>
              <a:rPr lang="fi-FI" dirty="0"/>
              <a:t>Lupa liikkua -alkuiset avautuvat </a:t>
            </a:r>
            <a:endParaRPr lang="fi-FI" dirty="0">
              <a:cs typeface="Calibri"/>
            </a:endParaRPr>
          </a:p>
          <a:p>
            <a:pPr marL="0" indent="0">
              <a:buNone/>
            </a:pPr>
            <a:r>
              <a:rPr lang="fi-FI" dirty="0"/>
              <a:t>     ainoastaan koodilla.</a:t>
            </a:r>
            <a:endParaRPr lang="fi-FI" dirty="0">
              <a:cs typeface="Calibri"/>
            </a:endParaRPr>
          </a:p>
          <a:p>
            <a:pPr marL="198755"/>
            <a:r>
              <a:rPr lang="fi-FI" dirty="0"/>
              <a:t>Lupa harrastaa/treenata  -alkuiset ovat kaikille avoimia.</a:t>
            </a:r>
            <a:endParaRPr lang="fi-FI" dirty="0">
              <a:cs typeface="Calibri"/>
            </a:endParaRPr>
          </a:p>
          <a:p>
            <a:pPr marL="342900"/>
            <a:r>
              <a:rPr lang="fi-FI" dirty="0">
                <a:cs typeface="Calibri"/>
              </a:rPr>
              <a:t>Ryhmästä klikkaamalla tulee ensin esiin ryhmän /tunnin kuvaus, ei mene suoraan ilmoittautumislomakkeelle.</a:t>
            </a:r>
            <a:endParaRPr lang="fi-FI" dirty="0"/>
          </a:p>
          <a:p>
            <a:pPr marL="0" indent="0">
              <a:buNone/>
            </a:pPr>
            <a:r>
              <a:rPr lang="fi-FI" dirty="0">
                <a:hlinkClick r:id="rId2"/>
              </a:rPr>
              <a:t>HARRASTUSKALENTERI</a:t>
            </a:r>
            <a:endParaRPr lang="fi-FI" dirty="0"/>
          </a:p>
          <a:p>
            <a:pPr marL="198755"/>
            <a:endParaRPr lang="fi-FI" dirty="0">
              <a:cs typeface="Calibri" panose="020F0502020204030204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427CBE-FF83-4B6B-8096-BB6B6D0A7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884" y="181295"/>
            <a:ext cx="6096001" cy="779759"/>
          </a:xfrm>
        </p:spPr>
        <p:txBody>
          <a:bodyPr/>
          <a:lstStyle/>
          <a:p>
            <a:r>
              <a:rPr lang="fi-FI"/>
              <a:t>Harrastuskalenteri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D0D6F31-9FDE-42DD-AC9A-016BF8F42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6</a:t>
            </a:fld>
            <a:endParaRPr lang="fi-FI"/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60047B22-FB88-D54D-114C-280F9CDB746F}"/>
              </a:ext>
            </a:extLst>
          </p:cNvPr>
          <p:cNvCxnSpPr/>
          <p:nvPr/>
        </p:nvCxnSpPr>
        <p:spPr>
          <a:xfrm>
            <a:off x="4686300" y="4770120"/>
            <a:ext cx="2537460" cy="944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n paikkamerkki 7" descr="Kuva, joka sisältää kohteen teksti, kuvakaappaus, Fontti, ohjelmisto&#10;&#10;Kuvaus luotu automaattisesti">
            <a:extLst>
              <a:ext uri="{FF2B5EF4-FFF2-40B4-BE49-F238E27FC236}">
                <a16:creationId xmlns:a16="http://schemas.microsoft.com/office/drawing/2014/main" id="{9F1F3D15-07E8-A663-8872-1E7A62410C1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l="6080" r="6080"/>
          <a:stretch/>
        </p:blipFill>
        <p:spPr>
          <a:xfrm>
            <a:off x="6398236" y="1113752"/>
            <a:ext cx="5598607" cy="4934747"/>
          </a:xfrm>
        </p:spPr>
      </p:pic>
    </p:spTree>
    <p:extLst>
      <p:ext uri="{BB962C8B-B14F-4D97-AF65-F5344CB8AC3E}">
        <p14:creationId xmlns:p14="http://schemas.microsoft.com/office/powerpoint/2010/main" val="280684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0AB1F57-F646-4206-9791-C91F660EFA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62942" y="984868"/>
            <a:ext cx="5714636" cy="5063173"/>
          </a:xfrm>
        </p:spPr>
        <p:txBody>
          <a:bodyPr vert="horz" wrap="square" lIns="180000" tIns="144000" rIns="180000" bIns="180000" rtlCol="0" anchor="t">
            <a:normAutofit fontScale="85000" lnSpcReduction="20000"/>
          </a:bodyPr>
          <a:lstStyle/>
          <a:p>
            <a:pPr marL="198755"/>
            <a:r>
              <a:rPr lang="fi-FI" dirty="0">
                <a:cs typeface="Calibri" panose="020F0502020204030204"/>
              </a:rPr>
              <a:t>Onko koulun kanssa sovittu ryhmän kokoontumispaikka, aika, avaimet, siivous ym. ? (apulaisrehtori ja tutoropettaja)</a:t>
            </a:r>
          </a:p>
          <a:p>
            <a:pPr marL="198755"/>
            <a:r>
              <a:rPr lang="fi-FI" dirty="0">
                <a:cs typeface="Calibri" panose="020F0502020204030204"/>
              </a:rPr>
              <a:t>Tiedota tarvittaessa ilmoittautuneille tarkemmat ohjeet ryhmästä. Esim. Missä kokoonnutaan ensimmäisellä kerralla? Onko kulku esteetön sekä miten sinne löytää? </a:t>
            </a:r>
          </a:p>
          <a:p>
            <a:pPr marL="198755"/>
            <a:r>
              <a:rPr lang="fi-FI" dirty="0">
                <a:cs typeface="Calibri" panose="020F0502020204030204"/>
              </a:rPr>
              <a:t>Tiedota ohjaaja sekä jaa ohjaajalle</a:t>
            </a:r>
            <a:r>
              <a:rPr lang="fi-FI" b="1" dirty="0">
                <a:cs typeface="Calibri" panose="020F0502020204030204"/>
              </a:rPr>
              <a:t> online</a:t>
            </a:r>
            <a:r>
              <a:rPr lang="fi-FI" dirty="0">
                <a:cs typeface="Calibri" panose="020F0502020204030204"/>
              </a:rPr>
              <a:t>-linkki osallistujista (kohdasta RAPORTIT)</a:t>
            </a:r>
            <a:endParaRPr lang="fi-FI" dirty="0">
              <a:ea typeface="Calibri"/>
              <a:cs typeface="Calibri" panose="020F0502020204030204"/>
            </a:endParaRPr>
          </a:p>
          <a:p>
            <a:pPr marL="198755"/>
            <a:r>
              <a:rPr lang="fi-FI" dirty="0">
                <a:ea typeface="Calibri"/>
                <a:cs typeface="Calibri" panose="020F0502020204030204"/>
              </a:rPr>
              <a:t>Muista henkilön tietosuoja!</a:t>
            </a:r>
          </a:p>
          <a:p>
            <a:pPr marL="198755"/>
            <a:r>
              <a:rPr lang="fi-FI" dirty="0">
                <a:ea typeface="Calibri"/>
                <a:cs typeface="Calibri" panose="020F0502020204030204"/>
              </a:rPr>
              <a:t>Mainosta ryhmiä lähikouluille.</a:t>
            </a:r>
          </a:p>
          <a:p>
            <a:pPr marL="198755"/>
            <a:r>
              <a:rPr lang="fi-FI" dirty="0">
                <a:ea typeface="Calibri"/>
                <a:cs typeface="Calibri" panose="020F0502020204030204"/>
              </a:rPr>
              <a:t>Syyslomaan asti voi rauhassa odotella ilmoittautuneita.</a:t>
            </a:r>
          </a:p>
          <a:p>
            <a:pPr marL="198755"/>
            <a:r>
              <a:rPr lang="fi-FI" dirty="0">
                <a:ea typeface="Calibri"/>
                <a:cs typeface="Calibri" panose="020F0502020204030204"/>
              </a:rPr>
              <a:t>Jos ryhmässä on alle 5 osallistujaa useamman viikon ajan, ryhmä lopetetaan. Tässä tapauksessa, on otettava yhteyttä meihin ja koulun yhteyshenkilöön sekä koulupolun tutoropettajaan.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A427CBE-FF83-4B6B-8096-BB6B6D0A7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884" y="181295"/>
            <a:ext cx="6096001" cy="677108"/>
          </a:xfrm>
        </p:spPr>
        <p:txBody>
          <a:bodyPr/>
          <a:lstStyle/>
          <a:p>
            <a:r>
              <a:rPr lang="fi-FI" dirty="0"/>
              <a:t>Käytännön asiat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D0D6F31-9FDE-42DD-AC9A-016BF8F42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7</a:t>
            </a:fld>
            <a:endParaRPr lang="fi-FI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9F1F3D15-07E8-A663-8872-1E7A62410C1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tretch>
            <a:fillRect/>
          </a:stretch>
        </p:blipFill>
        <p:spPr>
          <a:xfrm>
            <a:off x="6066116" y="1243173"/>
            <a:ext cx="5911281" cy="4543971"/>
          </a:xfrm>
        </p:spPr>
      </p:pic>
    </p:spTree>
    <p:extLst>
      <p:ext uri="{BB962C8B-B14F-4D97-AF65-F5344CB8AC3E}">
        <p14:creationId xmlns:p14="http://schemas.microsoft.com/office/powerpoint/2010/main" val="280717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74DE93D-CDDA-7BD8-BB72-3A94DFD8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04" y="5322146"/>
            <a:ext cx="5551296" cy="581248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fi-FI"/>
              <a:t>Ryhmien ohjaajille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D8DC5A0-EF5D-CB19-509B-D8464A74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058" y="6356351"/>
            <a:ext cx="851263" cy="34045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3EE06F1-2D77-A44E-97FA-F679B9CB76D5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3318D5-91E5-2BD4-3E09-5760A396CF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5076" y="323298"/>
            <a:ext cx="5776671" cy="6537992"/>
          </a:xfrm>
        </p:spPr>
        <p:txBody>
          <a:bodyPr vert="horz" lIns="180000" tIns="144000" rIns="180000" bIns="180000" rtlCol="0" anchor="t">
            <a:noAutofit/>
          </a:bodyPr>
          <a:lstStyle/>
          <a:p>
            <a:pPr marL="1270" indent="0">
              <a:lnSpc>
                <a:spcPct val="90000"/>
              </a:lnSpc>
              <a:buNone/>
            </a:pPr>
            <a:endParaRPr lang="fi-FI" sz="1100"/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</a:rPr>
              <a:t>Ryhmät voivat olla hyvinkin heterogeenisiä.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</a:rPr>
              <a:t>Tärkeintä on, että ryhmissä on turvallista ja viihtyisää.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</a:rPr>
              <a:t>Ryhmissä on paikalla aina ammattitaitoinen täysi-ikäinen ohjaaja, joka on vastuussa ryhmästä.</a:t>
            </a:r>
            <a:endParaRPr lang="fi-FI" sz="2400" dirty="0">
              <a:solidFill>
                <a:schemeClr val="tx1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</a:rPr>
              <a:t>Toiminnan on oltava laadukasta, suunniteltua ja etenevää toimintaa, jossa lapsia ja nuoria kuullaan.</a:t>
            </a:r>
            <a:endParaRPr lang="fi-FI" sz="2400" dirty="0">
              <a:solidFill>
                <a:schemeClr val="tx1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  <a:cs typeface="Calibri"/>
              </a:rPr>
              <a:t>Kaudelle toimintasuunnitelma! </a:t>
            </a:r>
            <a:endParaRPr lang="fi-FI" sz="2400" dirty="0">
              <a:solidFill>
                <a:schemeClr val="tx1"/>
              </a:solidFill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dirty="0">
                <a:solidFill>
                  <a:schemeClr val="tx1"/>
                </a:solidFill>
              </a:rPr>
              <a:t>Ohjaamisen taidot ovat tärkeämmät kuin sisällön osaaminen.</a:t>
            </a:r>
            <a:endParaRPr lang="en-US" sz="2400" dirty="0">
              <a:solidFill>
                <a:schemeClr val="tx1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r>
              <a:rPr lang="fi-FI" sz="2400" b="1" dirty="0">
                <a:solidFill>
                  <a:schemeClr val="tx1"/>
                </a:solidFill>
                <a:cs typeface="Calibri"/>
              </a:rPr>
              <a:t>Toiminta on aina harrastamisen iloa, hyvää yhteishenkeä ja kaverisuhteiden syntymistä tukevaa.</a:t>
            </a:r>
            <a:endParaRPr lang="en-US" sz="2400" b="1">
              <a:solidFill>
                <a:schemeClr val="tx1"/>
              </a:solidFill>
              <a:ea typeface="Calibri"/>
              <a:cs typeface="Calibri"/>
            </a:endParaRPr>
          </a:p>
          <a:p>
            <a:pPr marL="198755" indent="-197485">
              <a:lnSpc>
                <a:spcPct val="90000"/>
              </a:lnSpc>
            </a:pPr>
            <a:endParaRPr lang="fi-FI" sz="160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51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74DE93D-CDDA-7BD8-BB72-3A94DFD8B8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9490" y="5608750"/>
            <a:ext cx="5498083" cy="67710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fi-FI">
                <a:cs typeface="Calibri"/>
              </a:rPr>
              <a:t>Ryhmien ohjaajille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D8DC5A0-EF5D-CB19-509B-D8464A74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73318D5-91E5-2BD4-3E09-5760A396CF1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198" y="785401"/>
            <a:ext cx="5263100" cy="5749674"/>
          </a:xfrm>
        </p:spPr>
        <p:txBody>
          <a:bodyPr vert="horz" lIns="180000" tIns="144000" rIns="180000" bIns="180000" rtlCol="0" anchor="t">
            <a:normAutofit/>
          </a:bodyPr>
          <a:lstStyle/>
          <a:p>
            <a:pPr marL="1270" indent="0">
              <a:buNone/>
            </a:pPr>
            <a:endParaRPr lang="fi-FI">
              <a:cs typeface="Calibri" panose="020F0502020204030204"/>
            </a:endParaRPr>
          </a:p>
          <a:p>
            <a:pPr marL="198755" indent="-197485"/>
            <a:endParaRPr lang="fi-FI">
              <a:cs typeface="Calibri" panose="020F0502020204030204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F3C1772-DCE3-8C52-C3F5-3E2280B5F5B2}"/>
              </a:ext>
            </a:extLst>
          </p:cNvPr>
          <p:cNvSpPr txBox="1"/>
          <p:nvPr/>
        </p:nvSpPr>
        <p:spPr>
          <a:xfrm>
            <a:off x="6328452" y="652812"/>
            <a:ext cx="5812035" cy="602664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Kävijöiden seuraaminen on tärkeää. Jos joku osallistuja on pois 3 kertaa ilmoittamatta, hänet merkataan estyneeksi ja tilalle voi ilmoittautua uusia.</a:t>
            </a:r>
            <a:endParaRPr lang="en-US" sz="2300" dirty="0">
              <a:cs typeface="Calibri"/>
            </a:endParaRP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Tee yhteistyötä koulun henkilökunnan kanssa. </a:t>
            </a: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Koulun tilojen siisteys; jätä tila sellaiseen kuntoon kuin se olikin.</a:t>
            </a: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Tiedota huoltajia.</a:t>
            </a: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Toiminnan piirissä olevat lapset ja nuoret ovat vakuutettuja, tapaturman varalle löytyy ohjeet toimijasivulla.</a:t>
            </a:r>
          </a:p>
          <a:p>
            <a:pPr marL="34417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solidFill>
                  <a:srgbClr val="91C9EA"/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https://opi.tampere.fi/lupaliikkualupaharrastaa/toimijat/</a:t>
            </a:r>
            <a:endParaRPr lang="fi-FI" sz="2300" dirty="0">
              <a:solidFill>
                <a:srgbClr val="91C9EA"/>
              </a:solidFill>
              <a:cs typeface="Calibri"/>
            </a:endParaRP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cs typeface="Calibri"/>
              </a:rPr>
              <a:t>Tutustu sivustoon etukäteen ja tulosta vakuutustodistuksia valmiiksi (uudistunut).</a:t>
            </a:r>
            <a:endParaRPr lang="fi-FI" sz="2300" dirty="0">
              <a:ea typeface="Calibri" panose="020F0502020204030204"/>
              <a:cs typeface="Calibri"/>
            </a:endParaRPr>
          </a:p>
          <a:p>
            <a:pPr marL="198755" indent="-197485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fi-FI" sz="2300" dirty="0">
                <a:ea typeface="Calibri" panose="020F0502020204030204"/>
                <a:cs typeface="Calibri"/>
              </a:rPr>
              <a:t>Käy ohjaajan kanssa etukäteen läpi turvallisuusohjeet.</a:t>
            </a:r>
          </a:p>
        </p:txBody>
      </p:sp>
    </p:spTree>
    <p:extLst>
      <p:ext uri="{BB962C8B-B14F-4D97-AF65-F5344CB8AC3E}">
        <p14:creationId xmlns:p14="http://schemas.microsoft.com/office/powerpoint/2010/main" val="1773319760"/>
      </p:ext>
    </p:extLst>
  </p:cSld>
  <p:clrMapOvr>
    <a:masterClrMapping/>
  </p:clrMapOvr>
</p:sld>
</file>

<file path=ppt/theme/theme1.xml><?xml version="1.0" encoding="utf-8"?>
<a:theme xmlns:a="http://schemas.openxmlformats.org/drawingml/2006/main" name="Tampere.Finland_kansi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459AA60E-BBC5-493A-9B3B-D1531FA1DA76}"/>
    </a:ext>
  </a:extLst>
</a:theme>
</file>

<file path=ppt/theme/theme2.xml><?xml version="1.0" encoding="utf-8"?>
<a:theme xmlns:a="http://schemas.openxmlformats.org/drawingml/2006/main" name="Tampere.Finland_väripohjat_valko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39A7D7"/>
        </a:solidFill>
        <a:effectLst/>
      </a:spPr>
      <a:bodyPr vert="horz" wrap="square" lIns="36000" tIns="36000" rIns="36000" bIns="36000" rtlCol="0" anchor="t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C6D21E99-F4B4-4DFA-B5E8-C24D2F867224}"/>
    </a:ext>
  </a:extLst>
</a:theme>
</file>

<file path=ppt/theme/theme3.xml><?xml version="1.0" encoding="utf-8"?>
<a:theme xmlns:a="http://schemas.openxmlformats.org/drawingml/2006/main" name="1_Tampere.Finland_väripohjat_valko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39A7D7"/>
        </a:solidFill>
        <a:effectLst/>
      </a:spPr>
      <a:bodyPr vert="horz" wrap="square" lIns="36000" tIns="36000" rIns="36000" bIns="36000" rtlCol="0" anchor="t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C6D21E99-F4B4-4DFA-B5E8-C24D2F867224}"/>
    </a:ext>
  </a:extLst>
</a:theme>
</file>

<file path=ppt/theme/theme4.xml><?xml version="1.0" encoding="utf-8"?>
<a:theme xmlns:a="http://schemas.openxmlformats.org/drawingml/2006/main" name="Tampere.Finland_sispohjat_valk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_pohjat_FIN_2020.pptx [Vain luku]" id="{272FB444-EBFB-41EA-8D1E-5B6A5D45E408}" vid="{88885BB0-6FCB-4978-82F8-5F6B717C659F}"/>
    </a:ext>
  </a:extLst>
</a:theme>
</file>

<file path=ppt/theme/theme5.xml><?xml version="1.0" encoding="utf-8"?>
<a:theme xmlns:a="http://schemas.openxmlformats.org/drawingml/2006/main" name="2_Tampere.Finland_väripohjat_valkoine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39A7D7"/>
        </a:solidFill>
        <a:effectLst/>
      </a:spPr>
      <a:bodyPr vert="horz" wrap="square" lIns="36000" tIns="36000" rIns="36000" bIns="36000" rtlCol="0" anchor="t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-pohja_FI.pptx" id="{B237EE5A-28BB-4EC7-BB5D-B4B9E48D8BFC}" vid="{C6D21E99-F4B4-4DFA-B5E8-C24D2F867224}"/>
    </a:ext>
  </a:extLst>
</a:theme>
</file>

<file path=ppt/theme/theme6.xml><?xml version="1.0" encoding="utf-8"?>
<a:theme xmlns:a="http://schemas.openxmlformats.org/drawingml/2006/main" name="Tampere.Finland_kansi_sin">
  <a:themeElements>
    <a:clrScheme name="TampereFinland_Brand">
      <a:dk1>
        <a:srgbClr val="212121"/>
      </a:dk1>
      <a:lt1>
        <a:srgbClr val="FFFFFF"/>
      </a:lt1>
      <a:dk2>
        <a:srgbClr val="28549A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.finland_ppt_pohjat_FIN_2020.pptx [Vain luku]" id="{272FB444-EBFB-41EA-8D1E-5B6A5D45E408}" vid="{AEE821E1-BF8D-4089-8700-8EA24F6CAB44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C8A3F3A-C4CF-7240-975E-41B1888EDE9B}">
  <we:reference id="wa104380506" version="1.3.0.0" store="fi-FI" storeType="OMEX"/>
  <we:alternateReferences>
    <we:reference id="wa104380506" version="1.3.0.0" store="WA10438050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7B382B7B592A742BA55B3BC15CEC6D9" ma:contentTypeVersion="15" ma:contentTypeDescription="Luo uusi asiakirja." ma:contentTypeScope="" ma:versionID="cca5b1892dc24e8972d18da5b3c77474">
  <xsd:schema xmlns:xsd="http://www.w3.org/2001/XMLSchema" xmlns:xs="http://www.w3.org/2001/XMLSchema" xmlns:p="http://schemas.microsoft.com/office/2006/metadata/properties" xmlns:ns2="7c49a00a-288f-4b1a-8df6-1fd117423b10" xmlns:ns3="39f38a93-8d0f-46fc-ba37-dc133b15856d" targetNamespace="http://schemas.microsoft.com/office/2006/metadata/properties" ma:root="true" ma:fieldsID="2dccc34b05524f6d37a66946fdd33f25" ns2:_="" ns3:_="">
    <xsd:import namespace="7c49a00a-288f-4b1a-8df6-1fd117423b10"/>
    <xsd:import namespace="39f38a93-8d0f-46fc-ba37-dc133b1585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9a00a-288f-4b1a-8df6-1fd117423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0d5ed5e8-63c4-4185-8bc4-1ed1821fb6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38a93-8d0f-46fc-ba37-dc133b15856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a9ab530-2fa1-447c-89d9-ff91ae06b8fc}" ma:internalName="TaxCatchAll" ma:showField="CatchAllData" ma:web="39f38a93-8d0f-46fc-ba37-dc133b1585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f38a93-8d0f-46fc-ba37-dc133b15856d" xsi:nil="true"/>
    <lcf76f155ced4ddcb4097134ff3c332f xmlns="7c49a00a-288f-4b1a-8df6-1fd117423b1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9D34CB-AA5B-42CD-ABDF-23C33A9979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49a00a-288f-4b1a-8df6-1fd117423b10"/>
    <ds:schemaRef ds:uri="39f38a93-8d0f-46fc-ba37-dc133b158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90E367-7D51-4994-BEFB-F1C4BA4F7DA6}">
  <ds:schemaRefs>
    <ds:schemaRef ds:uri="http://schemas.microsoft.com/office/infopath/2007/PartnerControls"/>
    <ds:schemaRef ds:uri="50074ade-ec48-4bc7-85a8-a348340ad3b8"/>
    <ds:schemaRef ds:uri="http://purl.org/dc/elements/1.1/"/>
    <ds:schemaRef ds:uri="http://schemas.microsoft.com/office/2006/metadata/properties"/>
    <ds:schemaRef ds:uri="9a2ee81c-48ef-4498-9232-783522e659a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39f38a93-8d0f-46fc-ba37-dc133b15856d"/>
    <ds:schemaRef ds:uri="7c49a00a-288f-4b1a-8df6-1fd117423b10"/>
  </ds:schemaRefs>
</ds:datastoreItem>
</file>

<file path=customXml/itemProps3.xml><?xml version="1.0" encoding="utf-8"?>
<ds:datastoreItem xmlns:ds="http://schemas.openxmlformats.org/officeDocument/2006/customXml" ds:itemID="{D1F9AEF3-2493-4014-B0E5-A926B2FAC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tampere.finland_ppt-pohja_FI</Template>
  <TotalTime>0</TotalTime>
  <Words>1194</Words>
  <Application>Microsoft Office PowerPoint</Application>
  <PresentationFormat>Laajakuva</PresentationFormat>
  <Paragraphs>143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16</vt:i4>
      </vt:variant>
    </vt:vector>
  </HeadingPairs>
  <TitlesOfParts>
    <vt:vector size="28" baseType="lpstr">
      <vt:lpstr>Arial</vt:lpstr>
      <vt:lpstr>Calibri</vt:lpstr>
      <vt:lpstr>Courier New</vt:lpstr>
      <vt:lpstr>Helvetica</vt:lpstr>
      <vt:lpstr>Open Sans</vt:lpstr>
      <vt:lpstr>Wingdings</vt:lpstr>
      <vt:lpstr>Tampere.Finland_kansi</vt:lpstr>
      <vt:lpstr>Tampere.Finland_väripohjat_valkoinen</vt:lpstr>
      <vt:lpstr>1_Tampere.Finland_väripohjat_valkoinen</vt:lpstr>
      <vt:lpstr>Tampere.Finland_sispohjat_valk</vt:lpstr>
      <vt:lpstr>2_Tampere.Finland_väripohjat_valkoinen</vt:lpstr>
      <vt:lpstr>Tampere.Finland_kansi_sin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Ryhmien ohjaajille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</vt:lpstr>
    </vt:vector>
  </TitlesOfParts>
  <Manager/>
  <Company>Seutu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Rauvola Katri</dc:creator>
  <cp:keywords/>
  <dc:description/>
  <cp:lastModifiedBy>Urvikko Annika</cp:lastModifiedBy>
  <cp:revision>362</cp:revision>
  <dcterms:created xsi:type="dcterms:W3CDTF">2019-02-11T06:32:00Z</dcterms:created>
  <dcterms:modified xsi:type="dcterms:W3CDTF">2025-08-21T05:45:44Z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-14762060</vt:i4>
  </property>
  <property fmtid="{D5CDD505-2E9C-101B-9397-08002B2CF9AE}" pid="3" name="_NewReviewCycle">
    <vt:lpwstr/>
  </property>
  <property fmtid="{D5CDD505-2E9C-101B-9397-08002B2CF9AE}" pid="4" name="_EmailSubject">
    <vt:lpwstr>Tampere.Finland -powerpoint-pohjat</vt:lpwstr>
  </property>
  <property fmtid="{D5CDD505-2E9C-101B-9397-08002B2CF9AE}" pid="5" name="_AuthorEmail">
    <vt:lpwstr>Pirkko.Laitinen@tampere.fi</vt:lpwstr>
  </property>
  <property fmtid="{D5CDD505-2E9C-101B-9397-08002B2CF9AE}" pid="6" name="_AuthorEmailDisplayName">
    <vt:lpwstr>Laitinen Pirkko</vt:lpwstr>
  </property>
  <property fmtid="{D5CDD505-2E9C-101B-9397-08002B2CF9AE}" pid="7" name="ContentTypeId">
    <vt:lpwstr>0x01010027B382B7B592A742BA55B3BC15CEC6D9</vt:lpwstr>
  </property>
  <property fmtid="{D5CDD505-2E9C-101B-9397-08002B2CF9AE}" pid="8" name="MediaServiceImageTags">
    <vt:lpwstr/>
  </property>
</Properties>
</file>