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1" r:id="rId6"/>
    <p:sldId id="274" r:id="rId7"/>
    <p:sldId id="273" r:id="rId8"/>
  </p:sldIdLst>
  <p:sldSz cx="18288000" cy="10287000"/>
  <p:notesSz cx="6858000" cy="9144000"/>
  <p:embeddedFontLst>
    <p:embeddedFont>
      <p:font typeface="Montserrat 1 Heavy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D87B2-0281-31AC-E8BC-FCC5E5472E8B}" v="411" dt="2026-01-21T11:39:25.255"/>
    <p1510:client id="{6529FB98-8218-E8AB-D4FF-49017E626500}" v="2042" dt="2026-01-23T10:43:00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vikko Annika" userId="S::annika.urvikko@tampere.fi::8004adb6-f21f-4f8a-8191-8bace9c4a084" providerId="AD" clId="Web-{6529FB98-8218-E8AB-D4FF-49017E626500}"/>
    <pc:docChg chg="addSld delSld modSld sldOrd">
      <pc:chgData name="Urvikko Annika" userId="S::annika.urvikko@tampere.fi::8004adb6-f21f-4f8a-8191-8bace9c4a084" providerId="AD" clId="Web-{6529FB98-8218-E8AB-D4FF-49017E626500}" dt="2026-01-23T10:41:07.153" v="1089" actId="20577"/>
      <pc:docMkLst>
        <pc:docMk/>
      </pc:docMkLst>
      <pc:sldChg chg="modSp add">
        <pc:chgData name="Urvikko Annika" userId="S::annika.urvikko@tampere.fi::8004adb6-f21f-4f8a-8191-8bace9c4a084" providerId="AD" clId="Web-{6529FB98-8218-E8AB-D4FF-49017E626500}" dt="2026-01-23T10:07:33.891" v="79" actId="20577"/>
        <pc:sldMkLst>
          <pc:docMk/>
          <pc:sldMk cId="0" sldId="256"/>
        </pc:sldMkLst>
        <pc:spChg chg="mod">
          <ac:chgData name="Urvikko Annika" userId="S::annika.urvikko@tampere.fi::8004adb6-f21f-4f8a-8191-8bace9c4a084" providerId="AD" clId="Web-{6529FB98-8218-E8AB-D4FF-49017E626500}" dt="2026-01-23T10:07:33.891" v="79" actId="20577"/>
          <ac:spMkLst>
            <pc:docMk/>
            <pc:sldMk cId="0" sldId="256"/>
            <ac:spMk id="7" creationId="{00000000-0000-0000-0000-000000000000}"/>
          </ac:spMkLst>
        </pc:spChg>
      </pc:sldChg>
      <pc:sldChg chg="del ord">
        <pc:chgData name="Urvikko Annika" userId="S::annika.urvikko@tampere.fi::8004adb6-f21f-4f8a-8191-8bace9c4a084" providerId="AD" clId="Web-{6529FB98-8218-E8AB-D4FF-49017E626500}" dt="2026-01-23T10:06:14.219" v="69"/>
        <pc:sldMkLst>
          <pc:docMk/>
          <pc:sldMk cId="3092302406" sldId="269"/>
        </pc:sldMkLst>
      </pc:sldChg>
      <pc:sldChg chg="modSp">
        <pc:chgData name="Urvikko Annika" userId="S::annika.urvikko@tampere.fi::8004adb6-f21f-4f8a-8191-8bace9c4a084" providerId="AD" clId="Web-{6529FB98-8218-E8AB-D4FF-49017E626500}" dt="2026-01-23T10:37:56.029" v="1082" actId="20577"/>
        <pc:sldMkLst>
          <pc:docMk/>
          <pc:sldMk cId="3737658134" sldId="271"/>
        </pc:sldMkLst>
        <pc:spChg chg="mod">
          <ac:chgData name="Urvikko Annika" userId="S::annika.urvikko@tampere.fi::8004adb6-f21f-4f8a-8191-8bace9c4a084" providerId="AD" clId="Web-{6529FB98-8218-E8AB-D4FF-49017E626500}" dt="2026-01-23T10:37:11.841" v="1075" actId="20577"/>
          <ac:spMkLst>
            <pc:docMk/>
            <pc:sldMk cId="3737658134" sldId="271"/>
            <ac:spMk id="5" creationId="{DB9DDFB7-3F73-4955-512B-3203E0C389BC}"/>
          </ac:spMkLst>
        </pc:spChg>
        <pc:spChg chg="mod">
          <ac:chgData name="Urvikko Annika" userId="S::annika.urvikko@tampere.fi::8004adb6-f21f-4f8a-8191-8bace9c4a084" providerId="AD" clId="Web-{6529FB98-8218-E8AB-D4FF-49017E626500}" dt="2026-01-23T10:37:56.029" v="1082" actId="20577"/>
          <ac:spMkLst>
            <pc:docMk/>
            <pc:sldMk cId="3737658134" sldId="271"/>
            <ac:spMk id="8" creationId="{C298A90A-BB5E-9EE4-B8FE-33B84CF51862}"/>
          </ac:spMkLst>
        </pc:spChg>
      </pc:sldChg>
      <pc:sldChg chg="modSp del">
        <pc:chgData name="Urvikko Annika" userId="S::annika.urvikko@tampere.fi::8004adb6-f21f-4f8a-8191-8bace9c4a084" providerId="AD" clId="Web-{6529FB98-8218-E8AB-D4FF-49017E626500}" dt="2026-01-23T10:33:33.185" v="991"/>
        <pc:sldMkLst>
          <pc:docMk/>
          <pc:sldMk cId="2755313212" sldId="272"/>
        </pc:sldMkLst>
        <pc:spChg chg="mod">
          <ac:chgData name="Urvikko Annika" userId="S::annika.urvikko@tampere.fi::8004adb6-f21f-4f8a-8191-8bace9c4a084" providerId="AD" clId="Web-{6529FB98-8218-E8AB-D4FF-49017E626500}" dt="2026-01-23T10:32:12.638" v="970" actId="20577"/>
          <ac:spMkLst>
            <pc:docMk/>
            <pc:sldMk cId="2755313212" sldId="272"/>
            <ac:spMk id="8" creationId="{20B6A21B-57E9-1BF0-1848-95B86CECA3CE}"/>
          </ac:spMkLst>
        </pc:spChg>
      </pc:sldChg>
      <pc:sldChg chg="modSp add replId">
        <pc:chgData name="Urvikko Annika" userId="S::annika.urvikko@tampere.fi::8004adb6-f21f-4f8a-8191-8bace9c4a084" providerId="AD" clId="Web-{6529FB98-8218-E8AB-D4FF-49017E626500}" dt="2026-01-23T10:37:29.748" v="1080" actId="20577"/>
        <pc:sldMkLst>
          <pc:docMk/>
          <pc:sldMk cId="3072457163" sldId="273"/>
        </pc:sldMkLst>
        <pc:spChg chg="mod">
          <ac:chgData name="Urvikko Annika" userId="S::annika.urvikko@tampere.fi::8004adb6-f21f-4f8a-8191-8bace9c4a084" providerId="AD" clId="Web-{6529FB98-8218-E8AB-D4FF-49017E626500}" dt="2026-01-23T10:37:29.748" v="1080" actId="20577"/>
          <ac:spMkLst>
            <pc:docMk/>
            <pc:sldMk cId="3072457163" sldId="273"/>
            <ac:spMk id="5" creationId="{537F6279-C422-6CAB-EFDD-474931FA17A4}"/>
          </ac:spMkLst>
        </pc:spChg>
        <pc:spChg chg="mod">
          <ac:chgData name="Urvikko Annika" userId="S::annika.urvikko@tampere.fi::8004adb6-f21f-4f8a-8191-8bace9c4a084" providerId="AD" clId="Web-{6529FB98-8218-E8AB-D4FF-49017E626500}" dt="2026-01-23T10:37:05.623" v="1073" actId="20577"/>
          <ac:spMkLst>
            <pc:docMk/>
            <pc:sldMk cId="3072457163" sldId="273"/>
            <ac:spMk id="8" creationId="{DD89D7F1-6DAA-F425-CC05-D54EE171A35C}"/>
          </ac:spMkLst>
        </pc:spChg>
      </pc:sldChg>
      <pc:sldChg chg="modSp add replId">
        <pc:chgData name="Urvikko Annika" userId="S::annika.urvikko@tampere.fi::8004adb6-f21f-4f8a-8191-8bace9c4a084" providerId="AD" clId="Web-{6529FB98-8218-E8AB-D4FF-49017E626500}" dt="2026-01-23T10:41:07.153" v="1089" actId="20577"/>
        <pc:sldMkLst>
          <pc:docMk/>
          <pc:sldMk cId="2992624569" sldId="274"/>
        </pc:sldMkLst>
        <pc:spChg chg="mod">
          <ac:chgData name="Urvikko Annika" userId="S::annika.urvikko@tampere.fi::8004adb6-f21f-4f8a-8191-8bace9c4a084" providerId="AD" clId="Web-{6529FB98-8218-E8AB-D4FF-49017E626500}" dt="2026-01-23T10:37:21.076" v="1078" actId="20577"/>
          <ac:spMkLst>
            <pc:docMk/>
            <pc:sldMk cId="2992624569" sldId="274"/>
            <ac:spMk id="5" creationId="{3E190BC8-D7FD-0FE6-9EF2-11B4CE763E0B}"/>
          </ac:spMkLst>
        </pc:spChg>
        <pc:spChg chg="mod">
          <ac:chgData name="Urvikko Annika" userId="S::annika.urvikko@tampere.fi::8004adb6-f21f-4f8a-8191-8bace9c4a084" providerId="AD" clId="Web-{6529FB98-8218-E8AB-D4FF-49017E626500}" dt="2026-01-23T10:41:07.153" v="1089" actId="20577"/>
          <ac:spMkLst>
            <pc:docMk/>
            <pc:sldMk cId="2992624569" sldId="274"/>
            <ac:spMk id="8" creationId="{9453137C-D017-24E4-0D3C-993CCB803FA7}"/>
          </ac:spMkLst>
        </pc:spChg>
      </pc:sldChg>
    </pc:docChg>
  </pc:docChgLst>
  <pc:docChgLst>
    <pc:chgData name="Kauko Arttu" userId="S::arttu.kauko@tampere.fi::80d5b824-06ce-4c71-86b6-8a310fcda2a4" providerId="AD" clId="Web-{0ECD87B2-0281-31AC-E8BC-FCC5E5472E8B}"/>
    <pc:docChg chg="addSld delSld modSld">
      <pc:chgData name="Kauko Arttu" userId="S::arttu.kauko@tampere.fi::80d5b824-06ce-4c71-86b6-8a310fcda2a4" providerId="AD" clId="Web-{0ECD87B2-0281-31AC-E8BC-FCC5E5472E8B}" dt="2026-01-21T11:39:25.255" v="206" actId="20577"/>
      <pc:docMkLst>
        <pc:docMk/>
      </pc:docMkLst>
      <pc:sldChg chg="modSp">
        <pc:chgData name="Kauko Arttu" userId="S::arttu.kauko@tampere.fi::80d5b824-06ce-4c71-86b6-8a310fcda2a4" providerId="AD" clId="Web-{0ECD87B2-0281-31AC-E8BC-FCC5E5472E8B}" dt="2026-01-21T11:36:43.739" v="179" actId="20577"/>
        <pc:sldMkLst>
          <pc:docMk/>
          <pc:sldMk cId="3737658134" sldId="271"/>
        </pc:sldMkLst>
        <pc:spChg chg="mod">
          <ac:chgData name="Kauko Arttu" userId="S::arttu.kauko@tampere.fi::80d5b824-06ce-4c71-86b6-8a310fcda2a4" providerId="AD" clId="Web-{0ECD87B2-0281-31AC-E8BC-FCC5E5472E8B}" dt="2026-01-21T11:34:59.567" v="145" actId="20577"/>
          <ac:spMkLst>
            <pc:docMk/>
            <pc:sldMk cId="3737658134" sldId="271"/>
            <ac:spMk id="5" creationId="{DB9DDFB7-3F73-4955-512B-3203E0C389BC}"/>
          </ac:spMkLst>
        </pc:spChg>
        <pc:spChg chg="mod">
          <ac:chgData name="Kauko Arttu" userId="S::arttu.kauko@tampere.fi::80d5b824-06ce-4c71-86b6-8a310fcda2a4" providerId="AD" clId="Web-{0ECD87B2-0281-31AC-E8BC-FCC5E5472E8B}" dt="2026-01-21T11:36:43.739" v="179" actId="20577"/>
          <ac:spMkLst>
            <pc:docMk/>
            <pc:sldMk cId="3737658134" sldId="271"/>
            <ac:spMk id="8" creationId="{C298A90A-BB5E-9EE4-B8FE-33B84CF518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yyti.fi/e/cal/lupa-liikkua-lupa-harrastaa.html" TargetMode="External"/><Relationship Id="rId5" Type="http://schemas.openxmlformats.org/officeDocument/2006/relationships/hyperlink" Target="https://opi.tampere.fi/lupaliikkualupaharrastaa/perusopetus/oppilasurheilu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i.tampere.fi/lupaliikkualupaharrastaa/uinninopetu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lyyti.fi/e/cal/lupa-liikkua-lupa-harrasta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i.tampere.fi/lupaliikkualupaharrastaa/" TargetMode="External"/><Relationship Id="rId5" Type="http://schemas.openxmlformats.org/officeDocument/2006/relationships/hyperlink" Target="https://opi.tampere.fi/lupaliikkualupaharrastaa/liikuntapaika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i.tampere.fi/lupaliikkualupaharrastaa/perusopetus/move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41449" y="8413693"/>
            <a:ext cx="2916535" cy="736629"/>
          </a:xfrm>
          <a:custGeom>
            <a:avLst/>
            <a:gdLst/>
            <a:ahLst/>
            <a:cxnLst/>
            <a:rect l="l" t="t" r="r" b="b"/>
            <a:pathLst>
              <a:path w="2916535" h="736629">
                <a:moveTo>
                  <a:pt x="0" y="0"/>
                </a:moveTo>
                <a:lnTo>
                  <a:pt x="2916535" y="0"/>
                </a:lnTo>
                <a:lnTo>
                  <a:pt x="2916535" y="736629"/>
                </a:lnTo>
                <a:lnTo>
                  <a:pt x="0" y="736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4392961" y="685071"/>
            <a:ext cx="3125543" cy="1201968"/>
          </a:xfrm>
          <a:custGeom>
            <a:avLst/>
            <a:gdLst/>
            <a:ahLst/>
            <a:cxnLst/>
            <a:rect l="l" t="t" r="r" b="b"/>
            <a:pathLst>
              <a:path w="3125543" h="1201968">
                <a:moveTo>
                  <a:pt x="0" y="0"/>
                </a:moveTo>
                <a:lnTo>
                  <a:pt x="3125543" y="0"/>
                </a:lnTo>
                <a:lnTo>
                  <a:pt x="3125543" y="1201967"/>
                </a:lnTo>
                <a:lnTo>
                  <a:pt x="0" y="1201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-44109" y="0"/>
            <a:ext cx="8425286" cy="10287000"/>
          </a:xfrm>
          <a:custGeom>
            <a:avLst/>
            <a:gdLst/>
            <a:ahLst/>
            <a:cxnLst/>
            <a:rect l="l" t="t" r="r" b="b"/>
            <a:pathLst>
              <a:path w="8091882" h="10287000">
                <a:moveTo>
                  <a:pt x="0" y="0"/>
                </a:moveTo>
                <a:lnTo>
                  <a:pt x="8091882" y="0"/>
                </a:lnTo>
                <a:lnTo>
                  <a:pt x="80918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78529" y="6797913"/>
            <a:ext cx="6400800" cy="3489087"/>
          </a:xfrm>
          <a:custGeom>
            <a:avLst/>
            <a:gdLst/>
            <a:ahLst/>
            <a:cxnLst/>
            <a:rect l="l" t="t" r="r" b="b"/>
            <a:pathLst>
              <a:path w="5624736" h="3009985">
                <a:moveTo>
                  <a:pt x="0" y="0"/>
                </a:moveTo>
                <a:lnTo>
                  <a:pt x="5624736" y="0"/>
                </a:lnTo>
                <a:lnTo>
                  <a:pt x="5624736" y="3009985"/>
                </a:lnTo>
                <a:lnTo>
                  <a:pt x="0" y="300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</a:blip>
            <a:stretch>
              <a:fillRect b="-3623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8641449" y="1832899"/>
            <a:ext cx="9102923" cy="78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6"/>
              </a:lnSpc>
            </a:pPr>
            <a:r>
              <a:rPr lang="en-US" sz="4700" b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Lupa </a:t>
            </a:r>
            <a:r>
              <a:rPr lang="en-US" sz="4700" b="1" err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liikkua</a:t>
            </a:r>
            <a:r>
              <a:rPr lang="en-US" sz="4700" b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 Lupa </a:t>
            </a:r>
            <a:r>
              <a:rPr lang="en-US" sz="4700" b="1" err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harrastaa</a:t>
            </a:r>
            <a:endParaRPr lang="en-US" sz="4700" b="1" err="1">
              <a:solidFill>
                <a:srgbClr val="FFFFFF"/>
              </a:solidFill>
              <a:latin typeface="Montserrat 1 Heavy"/>
              <a:ea typeface="Montserrat 1 Heavy"/>
              <a:cs typeface="Montserrat 1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41449" y="2742558"/>
            <a:ext cx="9102922" cy="46401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Lupa liikkua Lupa harrastaa on Tampereen varhaiskasvatuksen ja esiopetuksen sekä perusopetuksen toimintakulttuuri, jonka tarkoituksena on tukea lasten ja nuorten hyvinvointia aina päiväkodista perusopetuksen loppuun asti.</a:t>
            </a:r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24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fi-FI" sz="2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Henkilöstölle tietoa  liikkumisen ja harrastamisen asioista YS –ajalle.</a:t>
            </a:r>
            <a:r>
              <a:rPr lang="fi-FI" sz="2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Open Sans"/>
                <a:ea typeface="Open Sans"/>
                <a:cs typeface="Open Sans"/>
              </a:rPr>
              <a:t>Tiedottaminen heti syksyllä/keväällä</a:t>
            </a:r>
            <a:endParaRPr lang="fi-FI" sz="24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3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8A294-D76F-0991-CB44-2093213C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F95A3D-2EAF-9593-A023-7DB0D2D73923}"/>
              </a:ext>
            </a:extLst>
          </p:cNvPr>
          <p:cNvSpPr/>
          <p:nvPr/>
        </p:nvSpPr>
        <p:spPr>
          <a:xfrm>
            <a:off x="609600" y="9029700"/>
            <a:ext cx="2916535" cy="736629"/>
          </a:xfrm>
          <a:custGeom>
            <a:avLst/>
            <a:gdLst/>
            <a:ahLst/>
            <a:cxnLst/>
            <a:rect l="l" t="t" r="r" b="b"/>
            <a:pathLst>
              <a:path w="2916535" h="736629">
                <a:moveTo>
                  <a:pt x="0" y="0"/>
                </a:moveTo>
                <a:lnTo>
                  <a:pt x="2916535" y="0"/>
                </a:lnTo>
                <a:lnTo>
                  <a:pt x="2916535" y="736629"/>
                </a:lnTo>
                <a:lnTo>
                  <a:pt x="0" y="736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9A065E-1168-A3BC-7FC0-FD8677FD1D8E}"/>
              </a:ext>
            </a:extLst>
          </p:cNvPr>
          <p:cNvSpPr/>
          <p:nvPr/>
        </p:nvSpPr>
        <p:spPr>
          <a:xfrm>
            <a:off x="14582921" y="553560"/>
            <a:ext cx="3125543" cy="1201968"/>
          </a:xfrm>
          <a:custGeom>
            <a:avLst/>
            <a:gdLst/>
            <a:ahLst/>
            <a:cxnLst/>
            <a:rect l="l" t="t" r="r" b="b"/>
            <a:pathLst>
              <a:path w="3125543" h="1201968">
                <a:moveTo>
                  <a:pt x="0" y="0"/>
                </a:moveTo>
                <a:lnTo>
                  <a:pt x="3125543" y="0"/>
                </a:lnTo>
                <a:lnTo>
                  <a:pt x="3125543" y="1201968"/>
                </a:lnTo>
                <a:lnTo>
                  <a:pt x="0" y="1201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D63FF9B-DCE4-E01B-B818-1FB76D6C7785}"/>
              </a:ext>
            </a:extLst>
          </p:cNvPr>
          <p:cNvSpPr/>
          <p:nvPr/>
        </p:nvSpPr>
        <p:spPr>
          <a:xfrm>
            <a:off x="11073463" y="6143573"/>
            <a:ext cx="7214537" cy="4143427"/>
          </a:xfrm>
          <a:custGeom>
            <a:avLst/>
            <a:gdLst/>
            <a:ahLst/>
            <a:cxnLst/>
            <a:rect l="l" t="t" r="r" b="b"/>
            <a:pathLst>
              <a:path w="7214537" h="4143427">
                <a:moveTo>
                  <a:pt x="0" y="0"/>
                </a:moveTo>
                <a:lnTo>
                  <a:pt x="7214537" y="0"/>
                </a:lnTo>
                <a:lnTo>
                  <a:pt x="7214537" y="4143427"/>
                </a:lnTo>
                <a:lnTo>
                  <a:pt x="0" y="414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6874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B9DDFB7-3F73-4955-512B-3203E0C389BC}"/>
              </a:ext>
            </a:extLst>
          </p:cNvPr>
          <p:cNvSpPr txBox="1"/>
          <p:nvPr/>
        </p:nvSpPr>
        <p:spPr>
          <a:xfrm>
            <a:off x="1239982" y="388728"/>
            <a:ext cx="16484398" cy="13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64"/>
              </a:lnSpc>
            </a:pPr>
            <a:r>
              <a:rPr lang="fi-FI" sz="7200" b="1" dirty="0">
                <a:solidFill>
                  <a:srgbClr val="F4F1E8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3. HALI YS-ajalla 1/3</a:t>
            </a:r>
            <a:endParaRPr lang="fi-FI" sz="7200" b="1" noProof="0" dirty="0">
              <a:solidFill>
                <a:srgbClr val="F4F1E8"/>
              </a:solidFill>
              <a:latin typeface="Montserrat 1 Heavy"/>
              <a:ea typeface="Montserrat 1 Heavy"/>
              <a:cs typeface="Montserrat 1 Heavy"/>
              <a:sym typeface="Montserrat 1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8A90A-BB5E-9EE4-B8FE-33B84CF51862}"/>
              </a:ext>
            </a:extLst>
          </p:cNvPr>
          <p:cNvSpPr txBox="1"/>
          <p:nvPr/>
        </p:nvSpPr>
        <p:spPr>
          <a:xfrm>
            <a:off x="615473" y="1435505"/>
            <a:ext cx="16877380" cy="67581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2640" lvl="2">
              <a:lnSpc>
                <a:spcPts val="2125"/>
              </a:lnSpc>
            </a:pPr>
            <a:endParaRPr lang="fi-FI" sz="2800">
              <a:solidFill>
                <a:srgbClr val="F4F1E8"/>
              </a:solidFill>
              <a:latin typeface="Open Sans"/>
              <a:ea typeface="Open Sans"/>
              <a:cs typeface="Arial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Arial"/>
              </a:rPr>
              <a:t>Velvoittava lakimuutos liikunnallisen elämäntavan edistämiseksi 1.8.2026 alkaen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Koulun lukuvuosisuunnitelma elokuussa Liikkuva koulun Nykytilan arvioinnin pohjalta.  Lukuvuosisuunnitelma sisältää koulun liikkumisen ja harrastamisen vuosikellon. (malli saatavilla HALI –tutoropettajalta) </a:t>
            </a:r>
            <a:endParaRPr lang="fi-FI" sz="2800">
              <a:solidFill>
                <a:srgbClr val="F4F1E8"/>
              </a:solidFill>
              <a:latin typeface="Calibri"/>
              <a:ea typeface="Open Sans"/>
              <a:cs typeface="Arial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Vuosikellossa on hyvä huomioida kaupungin Oppilasurheilutapahtumat (urheilijasopimus oppilaan osallistumisesta saatavissa tutorilta): 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https://opi.tampere.fi/lupaliikkualupaharrastaa/perusopetus/oppilasurheilu/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Koulun Lupa harrastaa/treenata  -ryhmät lukuvuosisuunnitelmassa ja koulun kotisivuilla. Koulupäivän jälkeisiin ryhmiin ilmoittaudutaan 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https://lyyti.fi/e/cal/lupa-liikkua-lupa-harrastaa.html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Koululaisten harrastustoivekysely marraskuussa</a:t>
            </a:r>
            <a:endParaRPr lang="fi-FI" sz="2800" dirty="0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65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3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8B5A2-E9FC-7EED-C984-6AFC7DBB5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AAB74E-C6B0-29DF-3D69-EAD58357409E}"/>
              </a:ext>
            </a:extLst>
          </p:cNvPr>
          <p:cNvSpPr/>
          <p:nvPr/>
        </p:nvSpPr>
        <p:spPr>
          <a:xfrm>
            <a:off x="609600" y="9029700"/>
            <a:ext cx="2916535" cy="736629"/>
          </a:xfrm>
          <a:custGeom>
            <a:avLst/>
            <a:gdLst/>
            <a:ahLst/>
            <a:cxnLst/>
            <a:rect l="l" t="t" r="r" b="b"/>
            <a:pathLst>
              <a:path w="2916535" h="736629">
                <a:moveTo>
                  <a:pt x="0" y="0"/>
                </a:moveTo>
                <a:lnTo>
                  <a:pt x="2916535" y="0"/>
                </a:lnTo>
                <a:lnTo>
                  <a:pt x="2916535" y="736629"/>
                </a:lnTo>
                <a:lnTo>
                  <a:pt x="0" y="736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249446-E503-5C8D-6A49-E8A32D58DF27}"/>
              </a:ext>
            </a:extLst>
          </p:cNvPr>
          <p:cNvSpPr/>
          <p:nvPr/>
        </p:nvSpPr>
        <p:spPr>
          <a:xfrm>
            <a:off x="14582921" y="553560"/>
            <a:ext cx="3125543" cy="1201968"/>
          </a:xfrm>
          <a:custGeom>
            <a:avLst/>
            <a:gdLst/>
            <a:ahLst/>
            <a:cxnLst/>
            <a:rect l="l" t="t" r="r" b="b"/>
            <a:pathLst>
              <a:path w="3125543" h="1201968">
                <a:moveTo>
                  <a:pt x="0" y="0"/>
                </a:moveTo>
                <a:lnTo>
                  <a:pt x="3125543" y="0"/>
                </a:lnTo>
                <a:lnTo>
                  <a:pt x="3125543" y="1201968"/>
                </a:lnTo>
                <a:lnTo>
                  <a:pt x="0" y="1201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C8AE995-2DA4-758B-4D60-CE404DEE9B56}"/>
              </a:ext>
            </a:extLst>
          </p:cNvPr>
          <p:cNvSpPr/>
          <p:nvPr/>
        </p:nvSpPr>
        <p:spPr>
          <a:xfrm>
            <a:off x="11073463" y="6143573"/>
            <a:ext cx="7214537" cy="4143427"/>
          </a:xfrm>
          <a:custGeom>
            <a:avLst/>
            <a:gdLst/>
            <a:ahLst/>
            <a:cxnLst/>
            <a:rect l="l" t="t" r="r" b="b"/>
            <a:pathLst>
              <a:path w="7214537" h="4143427">
                <a:moveTo>
                  <a:pt x="0" y="0"/>
                </a:moveTo>
                <a:lnTo>
                  <a:pt x="7214537" y="0"/>
                </a:lnTo>
                <a:lnTo>
                  <a:pt x="7214537" y="4143427"/>
                </a:lnTo>
                <a:lnTo>
                  <a:pt x="0" y="414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6874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E190BC8-D7FD-0FE6-9EF2-11B4CE763E0B}"/>
              </a:ext>
            </a:extLst>
          </p:cNvPr>
          <p:cNvSpPr txBox="1"/>
          <p:nvPr/>
        </p:nvSpPr>
        <p:spPr>
          <a:xfrm>
            <a:off x="1239982" y="388728"/>
            <a:ext cx="16484398" cy="13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64"/>
              </a:lnSpc>
            </a:pPr>
            <a:r>
              <a:rPr lang="fi-FI" sz="7200" b="1" dirty="0">
                <a:solidFill>
                  <a:srgbClr val="F4F1E8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3. HALI YS-ajalla 2/3</a:t>
            </a:r>
            <a:endParaRPr lang="fi-FI" sz="7200" b="1" noProof="0" dirty="0">
              <a:solidFill>
                <a:srgbClr val="F4F1E8"/>
              </a:solidFill>
              <a:latin typeface="Montserrat 1 Heavy"/>
              <a:ea typeface="Montserrat 1 Heavy"/>
              <a:cs typeface="Montserrat 1 Heavy"/>
              <a:sym typeface="Montserrat 1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3137C-D017-24E4-0D3C-993CCB803FA7}"/>
              </a:ext>
            </a:extLst>
          </p:cNvPr>
          <p:cNvSpPr txBox="1"/>
          <p:nvPr/>
        </p:nvSpPr>
        <p:spPr>
          <a:xfrm>
            <a:off x="615473" y="1580647"/>
            <a:ext cx="16877380" cy="61118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2640" lvl="2">
              <a:lnSpc>
                <a:spcPts val="2125"/>
              </a:lnSpc>
            </a:pPr>
            <a:endParaRPr lang="fi-FI" sz="2800">
              <a:solidFill>
                <a:srgbClr val="F4F1E8"/>
              </a:solidFill>
              <a:latin typeface="Open Sans"/>
              <a:ea typeface="Open Sans"/>
              <a:cs typeface="Arial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Calibri"/>
                <a:cs typeface="Open Sans"/>
              </a:rPr>
              <a:t>Tiedottaminen oman koulupolun HALI -tutoropettajasta</a:t>
            </a:r>
            <a:endParaRPr lang="fi-FI" sz="2800">
              <a:latin typeface="Calibri"/>
              <a:ea typeface="Calibri"/>
              <a:cs typeface="Calibri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Arial"/>
              </a:rPr>
              <a:t>Miten liikuntatiloja varataan? </a:t>
            </a:r>
            <a:r>
              <a:rPr lang="fi-FI" sz="2800" dirty="0">
                <a:solidFill>
                  <a:srgbClr val="FFFF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https://opi.tampere.fi/lupaliikkualupaharrastaa/liikuntapaikat/</a:t>
            </a:r>
            <a:r>
              <a:rPr lang="fi-FI" sz="2800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endParaRPr lang="fi-FI" sz="2800">
              <a:solidFill>
                <a:srgbClr val="FFFF00"/>
              </a:solidFill>
              <a:latin typeface="Calibri"/>
              <a:ea typeface="Open Sans"/>
              <a:cs typeface="Arial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Arial"/>
              </a:rPr>
              <a:t>Lupa liikkua Opi-sivut henkilöstölle. </a:t>
            </a:r>
            <a:r>
              <a:rPr lang="fi-FI" sz="2800" dirty="0">
                <a:solidFill>
                  <a:srgbClr val="FFFF0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https://opi.tampere.fi/lupaliikkualupaharrastaa/</a:t>
            </a:r>
            <a:r>
              <a:rPr lang="fi-FI" sz="2800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Koululaisryhmien Lupa liikkua -tunnit koulupäivän aikana, varaus: 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https://lyyti.fi/e/cal/lupa-liikkua-lupa-harrastaa.html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Materiaalia u</a:t>
            </a:r>
            <a:r>
              <a:rPr lang="fi-FI" sz="2800" dirty="0">
                <a:solidFill>
                  <a:schemeClr val="bg1"/>
                </a:solidFill>
                <a:latin typeface="Calibri"/>
                <a:ea typeface="Open Sans"/>
                <a:cs typeface="Open Sans"/>
              </a:rPr>
              <a:t>inninopetukseen: 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https://opi.tampere.fi/lupaliikkualupaharrastaa/uinninopetus/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Kuinka koulu on sopinut toiminnallisen opettamisen ja tuntien tauottamisen käytänteistä. </a:t>
            </a:r>
            <a:endParaRPr lang="fi-FI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Välituntitoiminta ja oppilaiden osallistaminen liikkuvaan koulupäivään. </a:t>
            </a: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Kouluvalmentajien rooli, liikuntamotivaattorin rooli</a:t>
            </a:r>
            <a:endParaRPr lang="fi-FI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62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3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2548B-A422-92DD-C1FF-9598ADAA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E25D84-52E9-20C6-57C3-F48A26374F72}"/>
              </a:ext>
            </a:extLst>
          </p:cNvPr>
          <p:cNvSpPr/>
          <p:nvPr/>
        </p:nvSpPr>
        <p:spPr>
          <a:xfrm>
            <a:off x="609600" y="9029700"/>
            <a:ext cx="2916535" cy="736629"/>
          </a:xfrm>
          <a:custGeom>
            <a:avLst/>
            <a:gdLst/>
            <a:ahLst/>
            <a:cxnLst/>
            <a:rect l="l" t="t" r="r" b="b"/>
            <a:pathLst>
              <a:path w="2916535" h="736629">
                <a:moveTo>
                  <a:pt x="0" y="0"/>
                </a:moveTo>
                <a:lnTo>
                  <a:pt x="2916535" y="0"/>
                </a:lnTo>
                <a:lnTo>
                  <a:pt x="2916535" y="736629"/>
                </a:lnTo>
                <a:lnTo>
                  <a:pt x="0" y="736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052BECA-8F5A-61DC-43A5-F5057C574770}"/>
              </a:ext>
            </a:extLst>
          </p:cNvPr>
          <p:cNvSpPr/>
          <p:nvPr/>
        </p:nvSpPr>
        <p:spPr>
          <a:xfrm>
            <a:off x="14582921" y="553560"/>
            <a:ext cx="3125543" cy="1201968"/>
          </a:xfrm>
          <a:custGeom>
            <a:avLst/>
            <a:gdLst/>
            <a:ahLst/>
            <a:cxnLst/>
            <a:rect l="l" t="t" r="r" b="b"/>
            <a:pathLst>
              <a:path w="3125543" h="1201968">
                <a:moveTo>
                  <a:pt x="0" y="0"/>
                </a:moveTo>
                <a:lnTo>
                  <a:pt x="3125543" y="0"/>
                </a:lnTo>
                <a:lnTo>
                  <a:pt x="3125543" y="1201968"/>
                </a:lnTo>
                <a:lnTo>
                  <a:pt x="0" y="1201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3711EF-161F-EE78-1A23-758F6BC3AC05}"/>
              </a:ext>
            </a:extLst>
          </p:cNvPr>
          <p:cNvSpPr/>
          <p:nvPr/>
        </p:nvSpPr>
        <p:spPr>
          <a:xfrm>
            <a:off x="11073463" y="6143573"/>
            <a:ext cx="7214537" cy="4143427"/>
          </a:xfrm>
          <a:custGeom>
            <a:avLst/>
            <a:gdLst/>
            <a:ahLst/>
            <a:cxnLst/>
            <a:rect l="l" t="t" r="r" b="b"/>
            <a:pathLst>
              <a:path w="7214537" h="4143427">
                <a:moveTo>
                  <a:pt x="0" y="0"/>
                </a:moveTo>
                <a:lnTo>
                  <a:pt x="7214537" y="0"/>
                </a:lnTo>
                <a:lnTo>
                  <a:pt x="7214537" y="4143427"/>
                </a:lnTo>
                <a:lnTo>
                  <a:pt x="0" y="414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6874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7F6279-C422-6CAB-EFDD-474931FA17A4}"/>
              </a:ext>
            </a:extLst>
          </p:cNvPr>
          <p:cNvSpPr txBox="1"/>
          <p:nvPr/>
        </p:nvSpPr>
        <p:spPr>
          <a:xfrm>
            <a:off x="1239982" y="388728"/>
            <a:ext cx="16484398" cy="13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64"/>
              </a:lnSpc>
            </a:pPr>
            <a:r>
              <a:rPr lang="fi-FI" sz="7200" b="1" dirty="0">
                <a:solidFill>
                  <a:srgbClr val="F4F1E8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3. HALI YS-ajalla 3/3</a:t>
            </a:r>
            <a:endParaRPr lang="fi-FI" sz="7200" b="1" noProof="0" dirty="0">
              <a:solidFill>
                <a:srgbClr val="F4F1E8"/>
              </a:solidFill>
              <a:latin typeface="Montserrat 1 Heavy"/>
              <a:ea typeface="Montserrat 1 Heavy"/>
              <a:cs typeface="Montserrat 1 Heavy"/>
              <a:sym typeface="Montserrat 1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9D7F1-6DAA-F425-CC05-D54EE171A35C}"/>
              </a:ext>
            </a:extLst>
          </p:cNvPr>
          <p:cNvSpPr txBox="1"/>
          <p:nvPr/>
        </p:nvSpPr>
        <p:spPr>
          <a:xfrm>
            <a:off x="615473" y="2034218"/>
            <a:ext cx="15734380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MOVE!-tulokset, polun tiedottaminen, paljon muutakin kuin mittaukset: 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https://opi.tampere.fi/lupaliikkualupaharrastaa/perusopetus/move/</a:t>
            </a:r>
            <a:r>
              <a:rPr lang="fi-FI" sz="2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endParaRPr lang="fi-FI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7040" lvl="3" indent="-457200">
              <a:lnSpc>
                <a:spcPct val="150000"/>
              </a:lnSpc>
              <a:buFont typeface="Arial,Sans-Serif"/>
              <a:buChar char="•"/>
            </a:pPr>
            <a:r>
              <a:rPr lang="fi-FI" sz="2800" err="1">
                <a:solidFill>
                  <a:srgbClr val="F4F1E8"/>
                </a:solidFill>
                <a:latin typeface="Calibri"/>
                <a:ea typeface="Calibri"/>
                <a:cs typeface="Calibri"/>
              </a:rPr>
              <a:t>Move</a:t>
            </a:r>
            <a:r>
              <a:rPr lang="fi-FI" sz="2800" dirty="0">
                <a:solidFill>
                  <a:srgbClr val="F4F1E8"/>
                </a:solidFill>
                <a:latin typeface="Calibri"/>
                <a:ea typeface="Calibri"/>
                <a:cs typeface="Calibri"/>
              </a:rPr>
              <a:t>! -tuloksien ja kouluterveyskyselyn tulosten käsittelyiden ajankohta? </a:t>
            </a:r>
          </a:p>
          <a:p>
            <a:pPr marL="1717040" lvl="3" indent="-457200">
              <a:lnSpc>
                <a:spcPct val="150000"/>
              </a:lnSpc>
              <a:buFont typeface="Arial,Sans-Serif"/>
              <a:buChar char="•"/>
            </a:pP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Oppimiskeskusteluissa oppilaan </a:t>
            </a:r>
            <a:r>
              <a:rPr lang="fi-FI" sz="2800" err="1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Move</a:t>
            </a:r>
            <a:r>
              <a:rPr lang="fi-FI" sz="2800" dirty="0">
                <a:solidFill>
                  <a:srgbClr val="F4F1E8"/>
                </a:solidFill>
                <a:latin typeface="Calibri"/>
                <a:ea typeface="Open Sans"/>
                <a:cs typeface="Open Sans"/>
              </a:rPr>
              <a:t>! -tuloksien huomioiminen sekä harrastukset että liikunnallinen elämäntapa. </a:t>
            </a:r>
            <a:endParaRPr lang="fi-FI" sz="2800" dirty="0">
              <a:solidFill>
                <a:srgbClr val="F4F1E8"/>
              </a:solidFill>
              <a:latin typeface="Calibri"/>
              <a:ea typeface="Calibri"/>
              <a:cs typeface="Calibri"/>
            </a:endParaRPr>
          </a:p>
          <a:p>
            <a:pPr marL="802640" lvl="2">
              <a:lnSpc>
                <a:spcPct val="150000"/>
              </a:lnSpc>
            </a:pPr>
            <a:endParaRPr lang="fi-FI" sz="2800" dirty="0">
              <a:solidFill>
                <a:srgbClr val="F4F1E8"/>
              </a:solidFill>
              <a:latin typeface="Calibri"/>
              <a:ea typeface="Open Sans"/>
              <a:cs typeface="Arial"/>
            </a:endParaRPr>
          </a:p>
          <a:p>
            <a:pPr marL="1259840" lvl="2" indent="-457200">
              <a:lnSpc>
                <a:spcPct val="150000"/>
              </a:lnSpc>
              <a:buFont typeface="Calibri"/>
              <a:buChar char="-"/>
            </a:pPr>
            <a:r>
              <a:rPr lang="fi-FI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Liikunnallisen koulun toimintakulttuurin tavoitteita ja toimija arvioidaan keväällä Liikkuva koulun Nykytilan arvioinnilla. </a:t>
            </a:r>
            <a:endParaRPr lang="fi-FI" sz="28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1259840" lvl="2" indent="-457200">
              <a:buFont typeface="Calibri"/>
              <a:buChar char="-"/>
            </a:pPr>
            <a:endParaRPr lang="fi-FI" sz="2800" dirty="0">
              <a:solidFill>
                <a:srgbClr val="F4F1E8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7245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394785F834836419B2687D6B75428D1" ma:contentTypeVersion="11" ma:contentTypeDescription="Luo uusi asiakirja." ma:contentTypeScope="" ma:versionID="a9acd100813a01c33a828a6c68512332">
  <xsd:schema xmlns:xsd="http://www.w3.org/2001/XMLSchema" xmlns:xs="http://www.w3.org/2001/XMLSchema" xmlns:p="http://schemas.microsoft.com/office/2006/metadata/properties" xmlns:ns2="98e43647-daed-4728-a416-22d4e73a97ee" xmlns:ns3="fb224d0d-fe50-4686-ab9b-32a398ea5a9e" targetNamespace="http://schemas.microsoft.com/office/2006/metadata/properties" ma:root="true" ma:fieldsID="b833b9df10c6f0c63058f93de4e34d09" ns2:_="" ns3:_="">
    <xsd:import namespace="98e43647-daed-4728-a416-22d4e73a97ee"/>
    <xsd:import namespace="fb224d0d-fe50-4686-ab9b-32a398ea5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43647-daed-4728-a416-22d4e73a9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d0d-fe50-4686-ab9b-32a398ea5a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00aef8a-f370-4126-b8b5-9701603ab8fc}" ma:internalName="TaxCatchAll" ma:showField="CatchAllData" ma:web="fb224d0d-fe50-4686-ab9b-32a398ea5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224d0d-fe50-4686-ab9b-32a398ea5a9e" xsi:nil="true"/>
    <lcf76f155ced4ddcb4097134ff3c332f xmlns="98e43647-daed-4728-a416-22d4e73a97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2F4B17-68E9-43AD-955B-94930C82A2CC}">
  <ds:schemaRefs>
    <ds:schemaRef ds:uri="98e43647-daed-4728-a416-22d4e73a97ee"/>
    <ds:schemaRef ds:uri="fb224d0d-fe50-4686-ab9b-32a398ea5a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7C12FB-B35B-40BE-B65A-DAD4E9045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4FBF4-5FC9-4703-B37C-01D44B88838A}">
  <ds:schemaRefs>
    <ds:schemaRef ds:uri="376b4c54-c889-48ce-9061-314be437534d"/>
    <ds:schemaRef ds:uri="40899ead-5dc3-47d7-a17a-d29c934d52b2"/>
    <ds:schemaRef ds:uri="98e43647-daed-4728-a416-22d4e73a97ee"/>
    <ds:schemaRef ds:uri="fb224d0d-fe50-4686-ab9b-32a398ea5a9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 ja aktiivinen koulu</dc:title>
  <cp:revision>221</cp:revision>
  <dcterms:created xsi:type="dcterms:W3CDTF">2006-08-16T00:00:00Z</dcterms:created>
  <dcterms:modified xsi:type="dcterms:W3CDTF">2026-01-23T10:43:00Z</dcterms:modified>
  <dc:identifier>DAGzCj5LszU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0x010100B394785F834836419B2687D6B75428D1</vt:lpwstr>
  </property>
  <property fmtid="{D5CDD505-2E9C-101B-9397-08002B2CF9AE}" pid="3" name="MediaServiceImageTags">
    <vt:lpwstr/>
  </property>
</Properties>
</file>